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154"/>
  </p:notesMasterIdLst>
  <p:sldIdLst>
    <p:sldId id="256" r:id="rId3"/>
    <p:sldId id="819" r:id="rId4"/>
    <p:sldId id="259" r:id="rId5"/>
    <p:sldId id="288" r:id="rId6"/>
    <p:sldId id="619" r:id="rId7"/>
    <p:sldId id="630" r:id="rId8"/>
    <p:sldId id="724" r:id="rId9"/>
    <p:sldId id="725" r:id="rId10"/>
    <p:sldId id="772" r:id="rId11"/>
    <p:sldId id="726" r:id="rId12"/>
    <p:sldId id="727" r:id="rId13"/>
    <p:sldId id="728" r:id="rId14"/>
    <p:sldId id="729" r:id="rId15"/>
    <p:sldId id="730" r:id="rId16"/>
    <p:sldId id="731" r:id="rId17"/>
    <p:sldId id="732" r:id="rId18"/>
    <p:sldId id="733" r:id="rId19"/>
    <p:sldId id="773" r:id="rId20"/>
    <p:sldId id="774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771" r:id="rId30"/>
    <p:sldId id="742" r:id="rId31"/>
    <p:sldId id="743" r:id="rId32"/>
    <p:sldId id="744" r:id="rId33"/>
    <p:sldId id="745" r:id="rId34"/>
    <p:sldId id="746" r:id="rId35"/>
    <p:sldId id="747" r:id="rId36"/>
    <p:sldId id="748" r:id="rId37"/>
    <p:sldId id="749" r:id="rId38"/>
    <p:sldId id="750" r:id="rId39"/>
    <p:sldId id="751" r:id="rId40"/>
    <p:sldId id="752" r:id="rId41"/>
    <p:sldId id="753" r:id="rId42"/>
    <p:sldId id="754" r:id="rId43"/>
    <p:sldId id="755" r:id="rId44"/>
    <p:sldId id="756" r:id="rId45"/>
    <p:sldId id="757" r:id="rId46"/>
    <p:sldId id="758" r:id="rId47"/>
    <p:sldId id="759" r:id="rId48"/>
    <p:sldId id="760" r:id="rId49"/>
    <p:sldId id="761" r:id="rId50"/>
    <p:sldId id="762" r:id="rId51"/>
    <p:sldId id="763" r:id="rId52"/>
    <p:sldId id="764" r:id="rId53"/>
    <p:sldId id="765" r:id="rId54"/>
    <p:sldId id="766" r:id="rId55"/>
    <p:sldId id="767" r:id="rId56"/>
    <p:sldId id="768" r:id="rId57"/>
    <p:sldId id="769" r:id="rId58"/>
    <p:sldId id="770" r:id="rId59"/>
    <p:sldId id="775" r:id="rId60"/>
    <p:sldId id="776" r:id="rId61"/>
    <p:sldId id="777" r:id="rId62"/>
    <p:sldId id="778" r:id="rId63"/>
    <p:sldId id="779" r:id="rId64"/>
    <p:sldId id="780" r:id="rId65"/>
    <p:sldId id="781" r:id="rId66"/>
    <p:sldId id="782" r:id="rId67"/>
    <p:sldId id="783" r:id="rId68"/>
    <p:sldId id="784" r:id="rId69"/>
    <p:sldId id="785" r:id="rId70"/>
    <p:sldId id="786" r:id="rId71"/>
    <p:sldId id="787" r:id="rId72"/>
    <p:sldId id="788" r:id="rId73"/>
    <p:sldId id="789" r:id="rId74"/>
    <p:sldId id="790" r:id="rId75"/>
    <p:sldId id="791" r:id="rId76"/>
    <p:sldId id="792" r:id="rId77"/>
    <p:sldId id="793" r:id="rId78"/>
    <p:sldId id="794" r:id="rId79"/>
    <p:sldId id="795" r:id="rId80"/>
    <p:sldId id="796" r:id="rId81"/>
    <p:sldId id="797" r:id="rId82"/>
    <p:sldId id="798" r:id="rId83"/>
    <p:sldId id="799" r:id="rId84"/>
    <p:sldId id="800" r:id="rId85"/>
    <p:sldId id="801" r:id="rId86"/>
    <p:sldId id="802" r:id="rId87"/>
    <p:sldId id="803" r:id="rId88"/>
    <p:sldId id="804" r:id="rId89"/>
    <p:sldId id="805" r:id="rId90"/>
    <p:sldId id="806" r:id="rId91"/>
    <p:sldId id="807" r:id="rId92"/>
    <p:sldId id="808" r:id="rId93"/>
    <p:sldId id="809" r:id="rId94"/>
    <p:sldId id="810" r:id="rId95"/>
    <p:sldId id="811" r:id="rId96"/>
    <p:sldId id="812" r:id="rId97"/>
    <p:sldId id="813" r:id="rId98"/>
    <p:sldId id="814" r:id="rId99"/>
    <p:sldId id="815" r:id="rId100"/>
    <p:sldId id="816" r:id="rId101"/>
    <p:sldId id="817" r:id="rId102"/>
    <p:sldId id="818" r:id="rId103"/>
    <p:sldId id="820" r:id="rId104"/>
    <p:sldId id="821" r:id="rId105"/>
    <p:sldId id="822" r:id="rId106"/>
    <p:sldId id="823" r:id="rId107"/>
    <p:sldId id="824" r:id="rId108"/>
    <p:sldId id="825" r:id="rId109"/>
    <p:sldId id="826" r:id="rId110"/>
    <p:sldId id="827" r:id="rId111"/>
    <p:sldId id="828" r:id="rId112"/>
    <p:sldId id="829" r:id="rId113"/>
    <p:sldId id="830" r:id="rId114"/>
    <p:sldId id="831" r:id="rId115"/>
    <p:sldId id="832" r:id="rId116"/>
    <p:sldId id="833" r:id="rId117"/>
    <p:sldId id="834" r:id="rId118"/>
    <p:sldId id="835" r:id="rId119"/>
    <p:sldId id="836" r:id="rId120"/>
    <p:sldId id="837" r:id="rId121"/>
    <p:sldId id="838" r:id="rId122"/>
    <p:sldId id="839" r:id="rId123"/>
    <p:sldId id="840" r:id="rId124"/>
    <p:sldId id="841" r:id="rId125"/>
    <p:sldId id="842" r:id="rId126"/>
    <p:sldId id="843" r:id="rId127"/>
    <p:sldId id="844" r:id="rId128"/>
    <p:sldId id="845" r:id="rId129"/>
    <p:sldId id="846" r:id="rId130"/>
    <p:sldId id="847" r:id="rId131"/>
    <p:sldId id="848" r:id="rId132"/>
    <p:sldId id="849" r:id="rId133"/>
    <p:sldId id="850" r:id="rId134"/>
    <p:sldId id="851" r:id="rId135"/>
    <p:sldId id="852" r:id="rId136"/>
    <p:sldId id="853" r:id="rId137"/>
    <p:sldId id="854" r:id="rId138"/>
    <p:sldId id="855" r:id="rId139"/>
    <p:sldId id="856" r:id="rId140"/>
    <p:sldId id="857" r:id="rId141"/>
    <p:sldId id="858" r:id="rId142"/>
    <p:sldId id="859" r:id="rId143"/>
    <p:sldId id="860" r:id="rId144"/>
    <p:sldId id="861" r:id="rId145"/>
    <p:sldId id="862" r:id="rId146"/>
    <p:sldId id="863" r:id="rId147"/>
    <p:sldId id="864" r:id="rId148"/>
    <p:sldId id="865" r:id="rId149"/>
    <p:sldId id="866" r:id="rId150"/>
    <p:sldId id="867" r:id="rId151"/>
    <p:sldId id="868" r:id="rId152"/>
    <p:sldId id="869" r:id="rId15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0000"/>
    <a:srgbClr val="3A0000"/>
    <a:srgbClr val="FF9393"/>
    <a:srgbClr val="969696"/>
    <a:srgbClr val="E9DBDC"/>
    <a:srgbClr val="E7ABAB"/>
    <a:srgbClr val="B3594C"/>
    <a:srgbClr val="FF8F8F"/>
    <a:srgbClr val="DD3B2F"/>
    <a:srgbClr val="2C3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8" autoAdjust="0"/>
    <p:restoredTop sz="94660"/>
  </p:normalViewPr>
  <p:slideViewPr>
    <p:cSldViewPr>
      <p:cViewPr varScale="1">
        <p:scale>
          <a:sx n="113" d="100"/>
          <a:sy n="113" d="100"/>
        </p:scale>
        <p:origin x="14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47DFEF-B157-4481-8E40-A7A9337546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E149F6-0256-4232-BABD-E13BA9ABA6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CF1B09-F22D-4106-B530-919AB13823FD}" type="datetimeFigureOut">
              <a:rPr lang="ko-KR" altLang="en-US"/>
              <a:pPr>
                <a:defRPr/>
              </a:pPr>
              <a:t>2020-04-22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4806DD01-1276-4ECE-AF25-BB393BFE1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04390FC-DEB5-4245-9DAC-89C5CD73E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A9577-A382-453D-9511-229F8105A7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87E8F-AF57-4D9A-ACA0-2A7E69D1D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4ECF92-8E45-4372-89DE-4B9AB26C520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9CD229-E015-41A6-82DB-0BA46A5E16F3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9CD229-E015-41A6-82DB-0BA46A5E16F3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102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A2742A-DE96-4320-84D6-A01AD7C02EB1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A5257EB-F2C4-4490-B2D0-4D3984BB9C01}"/>
              </a:ext>
            </a:extLst>
          </p:cNvPr>
          <p:cNvGrpSpPr/>
          <p:nvPr userDrawn="1"/>
        </p:nvGrpSpPr>
        <p:grpSpPr>
          <a:xfrm>
            <a:off x="8892481" y="1805797"/>
            <a:ext cx="72007" cy="5002585"/>
            <a:chOff x="8892481" y="1805797"/>
            <a:chExt cx="72007" cy="50025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86FEE7-9BF1-4AB7-B094-68E2AA90D237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783E9B-85ED-4AAF-AA7C-AE12845C6BBD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29589E-5B3B-433E-B8F4-3B1E3615FBAC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E1B1E5-7D1A-4F18-A5D9-0B875FA7C0D3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D07655-FF56-4B3F-ADCE-BABB4481FF56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94AC1F-6A32-4489-8620-81AA722E1029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D6BDE7-553E-46C6-AB11-55276B3423DF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C77796-5B8F-4C0E-9BD3-BF6F49D6BE9B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FB358F-F142-4CE3-8B46-6FC859DCEB70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8F1C80-6644-42CB-8786-671738AF2720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68DC1C-0550-436D-9F02-3624D1E603FE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B54881-4026-41AE-8939-B33C7DA2C742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B052A46-B20E-4915-922C-37670F2C4584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45669F-87E8-4D9D-AC75-B77F9BDC6C69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C31DF5-ABAD-46FB-AAAE-D3293CA68204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53B19A-EADD-44AD-84A5-BCC6123DBB59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91CA376-2410-47B3-8991-5ABC68380C0D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03C7C6-77C5-43EA-B657-8E1F171FD5A4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58EDD1-02A4-49E9-9C0A-6BFE78A1C175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722A9C-0AE4-4DD7-B41E-7A1EC4B1EAF9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7F93E0-BBB3-4D55-870D-4012E3BFA09B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AE0376-9422-4A23-9DC6-4BB46259CC01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772ADC-031C-49A9-8B18-E3F0C38A01C0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053B772-E968-44E4-9184-40C4327D36A9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828E926-D31C-4543-B334-EA48584ACE31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88005B-F616-4152-9277-4A6A790B6A3E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FC3AAAB-DEB3-4FB3-AA89-CD782695A312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82321DB-0435-4543-97D1-72B04F5B6CB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814263-60FE-466E-8F6A-726DBBC68F41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61CB6D-CAB5-4879-8D39-6ACA5297BE64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F149B9-7B88-4C74-A658-635C05B1CBB8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B43D631-8BF9-4934-BB85-989E341580B6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3A1013-C83A-47EF-AD61-53A3321E0FB3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9E5ABAC-AB7C-40E3-B835-FD980457BDE8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B75742-2781-4086-B72E-6D79E45CE6C4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9446FD-8573-421D-AFEF-C0B521C6E394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6ACE78-187F-4E8A-B1A8-EC7AB668F11C}"/>
              </a:ext>
            </a:extLst>
          </p:cNvPr>
          <p:cNvSpPr/>
          <p:nvPr userDrawn="1"/>
        </p:nvSpPr>
        <p:spPr>
          <a:xfrm>
            <a:off x="0" y="0"/>
            <a:ext cx="142875" cy="2857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3DA073-8360-4119-A362-815545332856}"/>
              </a:ext>
            </a:extLst>
          </p:cNvPr>
          <p:cNvSpPr/>
          <p:nvPr userDrawn="1"/>
        </p:nvSpPr>
        <p:spPr>
          <a:xfrm>
            <a:off x="0" y="0"/>
            <a:ext cx="928688" cy="571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386" name="제목 개체 틀 1"/>
          <p:cNvSpPr>
            <a:spLocks noGrp="1"/>
          </p:cNvSpPr>
          <p:nvPr userDrawn="1">
            <p:ph type="ctrTitle"/>
          </p:nvPr>
        </p:nvSpPr>
        <p:spPr>
          <a:xfrm>
            <a:off x="1042988" y="615531"/>
            <a:ext cx="7129462" cy="2868449"/>
          </a:xfrm>
        </p:spPr>
        <p:txBody>
          <a:bodyPr/>
          <a:lstStyle>
            <a:lvl1pPr algn="l">
              <a:defRPr sz="4800" smtClean="0">
                <a:solidFill>
                  <a:srgbClr val="3A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 userDrawn="1">
            <p:ph type="subTitle" idx="1"/>
          </p:nvPr>
        </p:nvSpPr>
        <p:spPr>
          <a:xfrm>
            <a:off x="1547664" y="3948289"/>
            <a:ext cx="5896124" cy="1752600"/>
          </a:xfrm>
        </p:spPr>
        <p:txBody>
          <a:bodyPr anchor="ctr"/>
          <a:lstStyle>
            <a:lvl1pPr marL="0" indent="0" algn="l">
              <a:buFont typeface="맑은 고딕" pitchFamily="50" charset="-127"/>
              <a:buNone/>
              <a:defRPr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982601-718A-4E30-8070-1AE85425AC4C}"/>
              </a:ext>
            </a:extLst>
          </p:cNvPr>
          <p:cNvSpPr/>
          <p:nvPr userDrawn="1"/>
        </p:nvSpPr>
        <p:spPr>
          <a:xfrm>
            <a:off x="179512" y="620687"/>
            <a:ext cx="792038" cy="2868449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B21E3D3-43CB-45EA-BB55-33AE8B262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8" t="23620" r="26920" b="34691"/>
          <a:stretch/>
        </p:blipFill>
        <p:spPr>
          <a:xfrm>
            <a:off x="346896" y="2967364"/>
            <a:ext cx="624654" cy="4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8469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6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1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67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1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3" name="Picture 22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0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pic>
        <p:nvPicPr>
          <p:cNvPr id="13" name="Picture 12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38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pic>
        <p:nvPicPr>
          <p:cNvPr id="13" name="Picture 12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68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2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8" name="Picture 27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007" y="980728"/>
            <a:ext cx="8833544" cy="5400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2725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20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안드로이드(4판)_표지-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71" y="1652788"/>
            <a:ext cx="5896429" cy="4878640"/>
          </a:xfrm>
          <a:prstGeom prst="rect">
            <a:avLst/>
          </a:prstGeom>
        </p:spPr>
      </p:pic>
      <p:pic>
        <p:nvPicPr>
          <p:cNvPr id="15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Picture 16" descr="안드로이드(4판)_표지-제목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3" y="333829"/>
            <a:ext cx="6294120" cy="2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2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  <p:pic>
        <p:nvPicPr>
          <p:cNvPr id="10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93338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Picture 11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83" y="2612570"/>
            <a:ext cx="5112917" cy="41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1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23" name="Picture 22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23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2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5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6" name="Picture 25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3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2" name="Picture 21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5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3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31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3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33" name="Picture 32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5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06BFA-6E50-4E95-8FC3-631EAE5B2C2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9E2760-33A5-4903-A7E3-69D6E50B5E58}"/>
              </a:ext>
            </a:extLst>
          </p:cNvPr>
          <p:cNvSpPr/>
          <p:nvPr userDrawn="1"/>
        </p:nvSpPr>
        <p:spPr>
          <a:xfrm>
            <a:off x="1" y="6444750"/>
            <a:ext cx="8498683" cy="38494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887CAC1E-13C4-4DCB-BCE4-2D5D0AB168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0575" y="61913"/>
            <a:ext cx="8194675" cy="73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75A76512-7B4A-46E9-9C30-44278F106C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66007" y="958320"/>
            <a:ext cx="8833544" cy="5443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1C494B-E2D3-4A56-A8F9-3AA28C18C386}"/>
              </a:ext>
            </a:extLst>
          </p:cNvPr>
          <p:cNvSpPr/>
          <p:nvPr userDrawn="1"/>
        </p:nvSpPr>
        <p:spPr>
          <a:xfrm>
            <a:off x="776372" y="844021"/>
            <a:ext cx="8358187" cy="71437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0B5B6-68BF-437E-BB2E-0155573A147A}"/>
              </a:ext>
            </a:extLst>
          </p:cNvPr>
          <p:cNvSpPr txBox="1"/>
          <p:nvPr userDrawn="1"/>
        </p:nvSpPr>
        <p:spPr>
          <a:xfrm>
            <a:off x="6518655" y="6508797"/>
            <a:ext cx="19800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7B0000"/>
                </a:solidFill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cewinter@cbnu.ac.kr</a:t>
            </a:r>
            <a:endParaRPr lang="ko-KR" altLang="en-US" sz="1400" b="1" dirty="0">
              <a:solidFill>
                <a:srgbClr val="7B0000"/>
              </a:solidFill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035" name="슬라이드 번호 개체 틀 5">
            <a:extLst>
              <a:ext uri="{FF2B5EF4-FFF2-40B4-BE49-F238E27FC236}">
                <a16:creationId xmlns:a16="http://schemas.microsoft.com/office/drawing/2014/main" id="{CDB17C7D-8FD4-4AA1-8167-68CFCE3343F8}"/>
              </a:ext>
            </a:extLst>
          </p:cNvPr>
          <p:cNvSpPr>
            <a:spLocks/>
          </p:cNvSpPr>
          <p:nvPr/>
        </p:nvSpPr>
        <p:spPr bwMode="auto">
          <a:xfrm>
            <a:off x="8553450" y="6524361"/>
            <a:ext cx="431800" cy="29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39DF23EF-3E91-48B6-9DD3-D8DD07B52CC8}" type="slidenum">
              <a:rPr lang="ko-KR" altLang="en-US" sz="1400" b="1" smtClean="0">
                <a:solidFill>
                  <a:srgbClr val="7B0000"/>
                </a:solidFill>
                <a:latin typeface="+mj-ea"/>
                <a:ea typeface="+mj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400" b="1" dirty="0">
              <a:solidFill>
                <a:srgbClr val="7B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CF9C2-6A64-4B87-94BF-B874B7AB17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1234"/>
            <a:ext cx="930110" cy="1117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C0D630-9813-424F-924E-4CB997126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1" r="17583" b="37648"/>
          <a:stretch/>
        </p:blipFill>
        <p:spPr>
          <a:xfrm>
            <a:off x="17611" y="6433374"/>
            <a:ext cx="1403648" cy="39637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0C28121-B47B-4087-B4ED-60FAE5BDED29}"/>
              </a:ext>
            </a:extLst>
          </p:cNvPr>
          <p:cNvGrpSpPr/>
          <p:nvPr userDrawn="1"/>
        </p:nvGrpSpPr>
        <p:grpSpPr>
          <a:xfrm>
            <a:off x="130653" y="968731"/>
            <a:ext cx="72007" cy="5002585"/>
            <a:chOff x="8892481" y="1805797"/>
            <a:chExt cx="72007" cy="500258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CF0E945-A0F4-43C7-92AB-162EBC6BA208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905276-406F-44C6-AB61-1B53152E9E43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03554B-B435-40A3-B6CD-54790645883F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382BEF-EF29-4DF4-9793-9447369F7456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9F61BA5-BDD0-4429-AA3A-7E61BD8C2B98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7284E04-0973-4C56-8093-DD674F12C8B2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CC5A4C6-88D4-41C5-9439-11DEA76E44D7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65B8A95-0DCC-48F1-87DF-EA5FB096EEC3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515D51A-F7E1-4575-848E-FDE876F8E277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112D802-D9D9-4584-8B5A-203946DD1173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8D788E3-CC71-4FDF-BA5A-9E192CF81AF5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183A382-E368-4728-A4A0-9CCC40E3F0CE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69E0A14-DF33-453A-83A2-7166E64855BB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CA142F-BE7A-465D-A05B-4892DF395CD6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6F654C5-54AF-47F0-8120-8D3CEFF8C291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43E61F1-40D6-4861-8F57-99478E642D46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FECDE00-57A0-46C5-8357-21B543CEC5A4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425A7F6-EA80-448E-A90B-BFAED35FA797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EA2CE13-F798-4497-B912-A91F77EA02A1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FD4B5C4-5350-4593-B9D2-487BEF7B3F4E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4C59C35-2D0D-4B8F-9CC9-0402F2B25EDE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C0A4FBF-50FB-4566-862F-9A9C508D809C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B46B110-1321-4541-A5A6-7378670D043C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F08E311-CFA1-4EBF-8934-AC8A815496B8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3D70951-F2DC-46A5-84E0-BA2E5D4BE677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B8AD065-53DC-461D-BD9E-B17888ED1FD8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E24018B-D3D2-4CDB-8AAE-A5775739BC49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D173C0-E7F3-4812-9876-929E78D7365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A24436-C5E1-42B1-95BC-296B1CB79C76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9B2C9EA-9985-46D8-9CF1-50C0AAD16743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A48669B-EC65-4428-98A0-3CEE103077BF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D0FBFE9-59A3-4CD3-9C35-C3404A04F845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D9779AD-F162-4CF0-81F0-DBE9C23D8F0E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8F6E318-15BA-4D74-BB9D-D2E6F9CD38A2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5D11C5-C8A5-4381-989E-FF40523E7090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22E0CCD-A44C-460E-88B1-0A0B2B1C7B6E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</p:sldLayoutIdLst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rgbClr val="3A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맑은 고딕" panose="020B0503020000020004" pitchFamily="50" charset="-127"/>
        <a:buChar char="◈"/>
        <a:defRPr sz="18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16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u"/>
        <a:defRPr sz="14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2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Times New Roman" panose="02020603050405020304" pitchFamily="18" charset="0"/>
        <a:buChar char="+"/>
        <a:defRPr sz="11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90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CFDEE54-0DFB-48C2-BC40-F6718F9E3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오픈소스전문프로젝트</a:t>
            </a:r>
            <a:r>
              <a:rPr lang="ko-KR" altLang="en-US" sz="3600" dirty="0"/>
              <a:t> </a:t>
            </a:r>
            <a:br>
              <a:rPr lang="en-US" altLang="ko-KR" dirty="0"/>
            </a:br>
            <a:r>
              <a:rPr lang="en-US" altLang="ko-KR" dirty="0"/>
              <a:t>04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31BAD74-1466-4FD7-A9EF-2F48F1DE4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박수창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Soochang</a:t>
            </a:r>
            <a:r>
              <a:rPr lang="en-US" altLang="ko-KR" dirty="0"/>
              <a:t> Park)</a:t>
            </a:r>
          </a:p>
          <a:p>
            <a:pPr eaLnBrk="1" hangingPunct="1"/>
            <a:r>
              <a:rPr lang="en-US" altLang="ko-KR" sz="2000" dirty="0"/>
              <a:t>Dept. of Computer Engineering</a:t>
            </a:r>
          </a:p>
          <a:p>
            <a:pPr eaLnBrk="1" hangingPunct="1"/>
            <a:r>
              <a:rPr lang="en-US" altLang="ko-KR" sz="2000" dirty="0"/>
              <a:t>cewinter@cbnu.ac.kr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뷰의 개요 ▶</a:t>
            </a:r>
            <a:r>
              <a:rPr lang="ko-KR" altLang="en-US" sz="2400" dirty="0"/>
              <a:t> 뷰와 뷰그룹</a:t>
            </a:r>
            <a:r>
              <a:rPr lang="en-US" altLang="ko-KR" sz="2400" dirty="0"/>
              <a:t>[</a:t>
            </a:r>
            <a:r>
              <a:rPr lang="ko-KR" altLang="ko-KR" sz="2400" dirty="0"/>
              <a:t>4</a:t>
            </a:r>
            <a:r>
              <a:rPr lang="en-US" altLang="ko-KR" sz="2400" dirty="0"/>
              <a:t>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클래스 상속관계 찾기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http://developer.android.com/reference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에서 자세히 확인할 수 있음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12.39.5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6" y="2338863"/>
            <a:ext cx="6154924" cy="43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706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프레임레이아웃</a:t>
            </a:r>
            <a:r>
              <a:rPr lang="en-US" altLang="ko-KR" sz="2400" dirty="0"/>
              <a:t>[2/3]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프레임레이아웃의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foreground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프레임레이아웃의 전경 이미지를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foregroundGravity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전경 이미지의 위치를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7356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프레임레이아웃</a:t>
            </a:r>
            <a:r>
              <a:rPr lang="en-US" altLang="ko-KR" sz="2400" dirty="0"/>
              <a:t>[3/3]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프레임레이아웃의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54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06601"/>
            <a:ext cx="66675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788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06.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고급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위젯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다루기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/>
              <a:t>고급 </a:t>
            </a:r>
            <a:r>
              <a:rPr lang="ko-KR" altLang="en-US" sz="2400" b="1" dirty="0" err="1"/>
              <a:t>위젯을</a:t>
            </a:r>
            <a:r>
              <a:rPr lang="ko-KR" altLang="en-US" sz="2400" b="1" dirty="0"/>
              <a:t> 다루는 방법을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/>
              <a:t>뷰 컨테이너와 그 </a:t>
            </a:r>
            <a:r>
              <a:rPr lang="ko-KR" altLang="en-US" sz="2400" b="1" dirty="0" err="1"/>
              <a:t>응용법을</a:t>
            </a:r>
            <a:r>
              <a:rPr lang="ko-KR" altLang="en-US" sz="2400" b="1" dirty="0"/>
              <a:t> 이해한다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/>
              <a:t>매니페스트 파일 설정법을 익힌다</a:t>
            </a:r>
            <a:r>
              <a:rPr lang="en-US" altLang="ko-KR" sz="2400" b="1" dirty="0"/>
              <a:t>.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고급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위젯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뷰</a:t>
            </a:r>
            <a:r>
              <a:rPr lang="ko-KR" altLang="en-US" sz="2400" b="1" dirty="0">
                <a:latin typeface="맑은 고딕" panose="020B0503020000020004" pitchFamily="50" charset="-127"/>
              </a:rPr>
              <a:t> 컨테이너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0687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위젯 </a:t>
            </a:r>
            <a:r>
              <a:rPr lang="en-US" altLang="ko-KR" sz="2400" dirty="0"/>
              <a:t>[1/15]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아날로그 시계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디지털 시계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59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" y="2023311"/>
            <a:ext cx="8354108" cy="20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960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 [2/15]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아날로그 시계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디지털 시계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3.00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20" y="2014618"/>
            <a:ext cx="8338808" cy="1554505"/>
          </a:xfrm>
          <a:prstGeom prst="rect">
            <a:avLst/>
          </a:prstGeom>
        </p:spPr>
      </p:pic>
      <p:pic>
        <p:nvPicPr>
          <p:cNvPr id="7" name="Picture 6" descr="스크린샷 2019-02-04 오후 3.0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0"/>
          <a:stretch/>
        </p:blipFill>
        <p:spPr>
          <a:xfrm>
            <a:off x="596722" y="3503586"/>
            <a:ext cx="8292905" cy="21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18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 [3/15]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크로노미터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(Chronometer)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타이머 형식의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일반적으로 시간을 측정할 때 많이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3.0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19" y="2853791"/>
            <a:ext cx="8354109" cy="16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376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 [4/15]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크로노미터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3.01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9" y="2044550"/>
            <a:ext cx="8384710" cy="36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649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 [5/15]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캘린더뷰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TimePicker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시간을 표시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조절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DatePicker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캘린더뷰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CalendarView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날짜를 표시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조절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3.0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8" y="2893743"/>
            <a:ext cx="8308207" cy="261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7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뷰의 개요 ▶</a:t>
            </a:r>
            <a:r>
              <a:rPr lang="ko-KR" altLang="en-US" sz="2400" dirty="0"/>
              <a:t> 뷰와 뷰그룹</a:t>
            </a:r>
            <a:r>
              <a:rPr lang="en-US" altLang="ko-KR" sz="2400" dirty="0"/>
              <a:t>[</a:t>
            </a:r>
            <a:r>
              <a:rPr lang="ko-KR" altLang="ko-KR" sz="2400" dirty="0"/>
              <a:t>5</a:t>
            </a:r>
            <a:r>
              <a:rPr lang="en-US" altLang="ko-KR" sz="2400" dirty="0"/>
              <a:t>/5]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01726"/>
            <a:ext cx="8209524" cy="1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6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 [6/15]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타임피커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데이트피커</a:t>
            </a:r>
            <a:r>
              <a:rPr lang="ko-KR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3.05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20" y="2030371"/>
            <a:ext cx="8277605" cy="41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863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 [12/15]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라디오버튼 클릭 시 캘런더뷰와 타임피커 중 하나씩만 보이게 클릭 이벤트 리스너 작성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19930"/>
            <a:ext cx="8191500" cy="581025"/>
          </a:xfrm>
          <a:prstGeom prst="rect">
            <a:avLst/>
          </a:prstGeom>
        </p:spPr>
      </p:pic>
      <p:pic>
        <p:nvPicPr>
          <p:cNvPr id="2" name="Picture 1" descr="스크린샷 2019-02-04 오후 3.13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40" y="2784508"/>
            <a:ext cx="6074325" cy="38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4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 [13/15]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시작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클릭하면 크로노미터가 </a:t>
            </a:r>
            <a:b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시작하고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완료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클릭하면 </a:t>
            </a:r>
            <a:b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정지하도록 클릭이벤트 리스너를 작성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19930"/>
            <a:ext cx="8191500" cy="581025"/>
          </a:xfrm>
          <a:prstGeom prst="rect">
            <a:avLst/>
          </a:prstGeom>
        </p:spPr>
      </p:pic>
      <p:pic>
        <p:nvPicPr>
          <p:cNvPr id="4" name="Picture 3" descr="스크린샷 2019-02-04 오후 3.14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16" y="2080732"/>
            <a:ext cx="4659278" cy="46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65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 [14/15]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예약 완료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클릭 시 캘린더뷰에서 설정한 연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일과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타임피커에서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설정한 시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539750" lvl="2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분이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맨아래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채워지도록 함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19930"/>
            <a:ext cx="8191500" cy="581025"/>
          </a:xfrm>
          <a:prstGeom prst="rect">
            <a:avLst/>
          </a:prstGeom>
        </p:spPr>
      </p:pic>
      <p:pic>
        <p:nvPicPr>
          <p:cNvPr id="2" name="Picture 1" descr="스크린샷 2019-02-04 오후 3.15.2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43" y="3197658"/>
            <a:ext cx="6686347" cy="21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1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sz="2400" dirty="0"/>
              <a:t>날짜</a:t>
            </a:r>
            <a:r>
              <a:rPr lang="en-US" altLang="ko-KR" sz="2400" dirty="0"/>
              <a:t>/</a:t>
            </a:r>
            <a:r>
              <a:rPr lang="ko-KR" altLang="en-US" sz="2400" dirty="0"/>
              <a:t>시간 관련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 [15/15]</a:t>
            </a:r>
            <a:endParaRPr lang="ko-KR" altLang="en-US" sz="2400" dirty="0"/>
          </a:p>
        </p:txBody>
      </p:sp>
      <p:pic>
        <p:nvPicPr>
          <p:cNvPr id="2" name="Picture 1" descr="스크린샷 2019-02-04 오후 3.15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0" y="1268205"/>
            <a:ext cx="7481976" cy="43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01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기타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[1/5]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자동완성텍스트뷰와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멀티자동완성텍스트뷰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사용자가 단어의 일부만 입력해도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자동완성됨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자동완성텍스트뷰는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멀티자동완성텍스트뷰는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쉼표로 구분하여 자동완성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3.16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33" y="2926278"/>
            <a:ext cx="7879790" cy="20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822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기타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[2/5]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자동완성텍스트뷰와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멀티자동완성텍스트뷰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예제</a:t>
            </a:r>
          </a:p>
        </p:txBody>
      </p:sp>
      <p:pic>
        <p:nvPicPr>
          <p:cNvPr id="3" name="Picture 2" descr="스크린샷 2019-02-04 오후 3.17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2" y="2051598"/>
            <a:ext cx="7696184" cy="41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678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기타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[3/5]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자동완성텍스트뷰와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멀티자동완성텍스트뷰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</a:p>
        </p:txBody>
      </p:sp>
      <p:pic>
        <p:nvPicPr>
          <p:cNvPr id="3" name="Picture 2" descr="스크린샷 2019-02-04 오후 3.1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2" y="2051839"/>
            <a:ext cx="6609844" cy="4632165"/>
          </a:xfrm>
          <a:prstGeom prst="rect">
            <a:avLst/>
          </a:prstGeom>
        </p:spPr>
      </p:pic>
      <p:pic>
        <p:nvPicPr>
          <p:cNvPr id="5" name="Picture 4" descr="스크린샷 2019-02-04 오후 3.18.3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546" y="5140631"/>
            <a:ext cx="2111284" cy="15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33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기타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[4/5]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래이팅바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ProgressBar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작업의 진행 상황을 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(Bar)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나 원 형태로 제공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SeekBar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프로그레스바와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대부분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비슷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 터치로 임의 조절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래이팅바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RatingBar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진행 상황을 별 모양으로 표시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4" descr="스크린샷 2019-02-04 오후 3.1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2" y="2049007"/>
            <a:ext cx="8109299" cy="2078479"/>
          </a:xfrm>
          <a:prstGeom prst="rect">
            <a:avLst/>
          </a:prstGeom>
        </p:spPr>
      </p:pic>
      <p:pic>
        <p:nvPicPr>
          <p:cNvPr id="6" name="Picture 5" descr="스크린샷 2019-02-04 오후 3.19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09" y="2700575"/>
            <a:ext cx="2907107" cy="21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75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</a:t>
            </a:r>
            <a:r>
              <a:rPr lang="ko-KR" altLang="en-US" sz="2400" dirty="0"/>
              <a:t> 기타 </a:t>
            </a:r>
            <a:r>
              <a:rPr lang="ko-KR" altLang="en-US" sz="2400" dirty="0" err="1"/>
              <a:t>위젯</a:t>
            </a:r>
            <a:r>
              <a:rPr lang="en-US" altLang="ko-KR" sz="2400" dirty="0"/>
              <a:t>[5/5]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래이팅바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3.20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1988936"/>
            <a:ext cx="7421693" cy="40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6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클래스로부터 상속받은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Button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2.40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8" y="2086811"/>
            <a:ext cx="8354500" cy="24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73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스크롤뷰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ScrollView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스크롤뷰는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수직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위아래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스크롤하는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기능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수평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좌우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스크롤하는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수평스크롤뷰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HorizontalScrollView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따로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주의할 점은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스크롤뷰에는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단 하나의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위젯만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넣을 수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3.2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31" y="3186070"/>
            <a:ext cx="8017496" cy="197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783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[2/4]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스크롤뷰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3.21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2" y="1984684"/>
            <a:ext cx="6456838" cy="47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10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[3/4]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슬라이딩드로어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SlidingDrawer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슬라이딩드로어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SlidingDrawer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사전적 의미는 서랍을 뜻함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서랍처럼 열어서 보여주거나 닫아서 감춤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2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슬라이딩드로어의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일반적 형태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4" descr="스크린샷 2019-02-04 오후 3.22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2" y="2736294"/>
            <a:ext cx="6227330" cy="1192113"/>
          </a:xfrm>
          <a:prstGeom prst="rect">
            <a:avLst/>
          </a:prstGeom>
        </p:spPr>
      </p:pic>
      <p:pic>
        <p:nvPicPr>
          <p:cNvPr id="6" name="Picture 5" descr="스크린샷 2019-02-04 오후 3.22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3" y="4546020"/>
            <a:ext cx="6196728" cy="18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975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[4/4]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슬라이딩드로어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3.23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4" y="1975831"/>
            <a:ext cx="5618336" cy="480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92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ViewFlipper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안에 여러 개의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배치한 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필요에 따라서 화면을 왼쪽과 오른쪽으로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밀어서 하나의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위젯씩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화면에 보여주는 방식의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컨테이너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4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뷰플리퍼의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일반적 형태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3.25.4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04" y="2706290"/>
            <a:ext cx="4868608" cy="1306410"/>
          </a:xfrm>
          <a:prstGeom prst="rect">
            <a:avLst/>
          </a:prstGeom>
        </p:spPr>
      </p:pic>
      <p:pic>
        <p:nvPicPr>
          <p:cNvPr id="5" name="Picture 4" descr="스크린샷 2019-02-04 오후 3.26.2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06" y="4533914"/>
            <a:ext cx="4883908" cy="19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89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[2/28]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3.27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0" y="1965837"/>
            <a:ext cx="4759699" cy="46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62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[3/28]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3.2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78" y="1988999"/>
            <a:ext cx="6532683" cy="46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442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[4/28]</a:t>
            </a:r>
            <a:endParaRPr lang="ko-KR" altLang="en-US" sz="2400" dirty="0"/>
          </a:p>
        </p:txBody>
      </p:sp>
      <p:pic>
        <p:nvPicPr>
          <p:cNvPr id="3" name="Picture 2" descr="스크린샷 2019-02-04 오후 3.2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4" y="1308320"/>
            <a:ext cx="6781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567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[5/28]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TabHost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탭을 두고 각 탭을 클릭할 때마다 해당 화면이 나오도록 설정하는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컨테이너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탭 호스트의 구성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4" descr="스크린샷 2019-02-04 오후 3.32.0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17" y="2572065"/>
            <a:ext cx="5982519" cy="1425553"/>
          </a:xfrm>
          <a:prstGeom prst="rect">
            <a:avLst/>
          </a:prstGeom>
        </p:spPr>
      </p:pic>
      <p:pic>
        <p:nvPicPr>
          <p:cNvPr id="6" name="Picture 5" descr="스크린샷 2019-02-04 오후 3.32.4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01" y="3997618"/>
            <a:ext cx="6028422" cy="25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568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스크린샷 2019-02-04 오후 3.33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34" y="5255571"/>
            <a:ext cx="5875417" cy="140601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[6/28]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탭호스트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탭을 생성하고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탭화면을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연결하기 위한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 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3969" y="5417038"/>
            <a:ext cx="4113667" cy="31554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+mn-ea"/>
              </a:rPr>
              <a:t>탭스팩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TabSpec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:</a:t>
            </a:r>
            <a:r>
              <a:rPr lang="ko-KR" altLang="en-US" sz="1400" b="1" dirty="0">
                <a:latin typeface="+mn-ea"/>
              </a:rPr>
              <a:t> 탭을 구성하는 요소들의 집합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3" name="Picture 2" descr="스크린샷 2019-02-04 오후 3.33.1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6" y="1899958"/>
            <a:ext cx="4480767" cy="283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8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[2/14]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97783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모든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아이디를 나타냄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접근할 때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속성에 지정한 아이디를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아이디를 새로 부여하는 개념이므로 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@+id/”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형식으로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다음에는 새로 지정할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적음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ko-KR" b="1" dirty="0">
                <a:latin typeface="맑은 고딕" pitchFamily="50" charset="-127"/>
                <a:ea typeface="맑은 고딕" pitchFamily="50" charset="-127"/>
              </a:rPr>
              <a:t>→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android:id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=“@+id/btn1”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의미는 버튼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아이디를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btn1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부여한 것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 bwMode="auto">
          <a:xfrm flipH="1">
            <a:off x="4498813" y="4695871"/>
            <a:ext cx="13644" cy="49826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 descr="스크린샷 2019-02-04 오전 12.41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8" y="3941736"/>
            <a:ext cx="8304373" cy="725516"/>
          </a:xfrm>
          <a:prstGeom prst="rect">
            <a:avLst/>
          </a:prstGeom>
        </p:spPr>
      </p:pic>
      <p:pic>
        <p:nvPicPr>
          <p:cNvPr id="3" name="Picture 2" descr="스크린샷 2019-02-04 오전 12.4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79" y="5314097"/>
            <a:ext cx="8321082" cy="1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05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[7/28]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3.3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11" y="1344472"/>
            <a:ext cx="5955820" cy="53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862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[8/28]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3.37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88" y="1243085"/>
            <a:ext cx="5588584" cy="54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26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[9/28]</a:t>
            </a:r>
            <a:endParaRPr lang="ko-KR" altLang="en-US" sz="2400" dirty="0"/>
          </a:p>
        </p:txBody>
      </p:sp>
      <p:pic>
        <p:nvPicPr>
          <p:cNvPr id="2" name="Picture 1" descr="스크린샷 2019-02-04 오후 3.38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 t="1111" r="477"/>
          <a:stretch/>
        </p:blipFill>
        <p:spPr>
          <a:xfrm>
            <a:off x="260110" y="1346356"/>
            <a:ext cx="7068861" cy="37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61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[10/28]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액션바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(Action Bar)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액션바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(Action Bar)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허니콤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(Android 3.0, API 11)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태블릿과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같은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대형 화면에서 여러 화면을 사용하기 위해서 고안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태블릿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스마트폰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등 다양한 크기의 화면을 디자인하는 데 활용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프래그먼트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(Fragment)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액티비티보다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작은 단위의 화면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사용하면 대형 화면에서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화면을 분할해서 표현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스마트폰과 같은 소형 화면에서는 화면의 분할보다는 실행 중에 화면을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동적으로 추가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제거하는 데 더 많이 활용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670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[11/28]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액션바를 생성한 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탭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(Tab)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액션바에 등록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" name="Picture 1" descr="스크린샷 2019-02-04 오후 3.39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0" y="2366365"/>
            <a:ext cx="5006260" cy="41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020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[12/28]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액션바에 탭을 추가하는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 형식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" name="Picture 1" descr="스크린샷 2019-02-04 오후 3.39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4" y="2416194"/>
            <a:ext cx="7488210" cy="241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255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9-02-04 오후 3.40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58" y="1438153"/>
            <a:ext cx="5461571" cy="5048834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[13/28]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액션바와 프래그먼트를</a:t>
            </a:r>
            <a:b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액션바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1338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[14/28]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Fragment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상속받는 </a:t>
            </a:r>
            <a:br>
              <a:rPr lang="en-US" altLang="ko-KR" b="1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MyTabFragment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클래스를</a:t>
            </a:r>
            <a:br>
              <a:rPr lang="en-US" altLang="ko-KR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내부 클래스로 생성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3" name="Picture 2" descr="스크린샷 2019-02-04 오후 3.41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999" y="1933268"/>
            <a:ext cx="5305346" cy="48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480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[15/28]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액션바와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프래그먼트를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활용하여 화면 구현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멤버변수로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프래그먼트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배열 변수를 추가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onTabSelected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코딩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" name="Picture 1" descr="스크린샷 2019-02-04 오후 3.41.4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97" y="2477924"/>
            <a:ext cx="5728148" cy="40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279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</a:t>
            </a:r>
            <a:r>
              <a:rPr lang="ko-KR" altLang="en-US" sz="2400" dirty="0"/>
              <a:t> 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[16/28]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웹뷰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WebView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웹브라우저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기능을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안에 직접 포함시킬 수 있는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3" name="Picture 2" descr="스크린샷 2019-02-04 오후 3.42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0" y="2449096"/>
            <a:ext cx="7757386" cy="18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6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[3/14]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12.4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6" y="1938539"/>
            <a:ext cx="6522241" cy="46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251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[17/28]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Project6_2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com.cookandroid.project6_2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리니어레이아웃을</a:t>
            </a:r>
            <a:r>
              <a:rPr lang="ko-KR" altLang="en-US" sz="1600" b="1" dirty="0"/>
              <a:t> 하나 더 만들고</a:t>
            </a:r>
            <a:r>
              <a:rPr lang="en-US" altLang="ko-KR" sz="1600" b="1" dirty="0"/>
              <a:t>,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그 안에 </a:t>
            </a:r>
            <a:r>
              <a:rPr lang="ko-KR" altLang="en-US" sz="1600" b="1" dirty="0" err="1"/>
              <a:t>에디트텍스트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개와 버튼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개로 구성</a:t>
            </a:r>
            <a:endParaRPr lang="en-US" altLang="ko-KR" sz="1600" b="1" dirty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/>
              <a:t>하단에는 </a:t>
            </a:r>
            <a:r>
              <a:rPr lang="ko-KR" altLang="en-US" sz="1600" b="1" dirty="0" err="1"/>
              <a:t>웹뷰를</a:t>
            </a:r>
            <a:r>
              <a:rPr lang="ko-KR" altLang="en-US" sz="1600" b="1" dirty="0"/>
              <a:t> 만듦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 err="1"/>
              <a:t>edtUrl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btnGo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btnBack</a:t>
            </a:r>
            <a:r>
              <a:rPr lang="en-US" altLang="ko-KR" sz="1600" b="1" dirty="0"/>
              <a:t>, </a:t>
            </a:r>
          </a:p>
          <a:p>
            <a:pPr marL="539750" lvl="2" indent="0">
              <a:buNone/>
            </a:pPr>
            <a:r>
              <a:rPr lang="en-US" altLang="ko-KR" sz="1600" b="1" dirty="0"/>
              <a:t>	webView1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5" name="Picture 4" descr="스크린샷 2019-02-04 오후 3.44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22" y="2055367"/>
            <a:ext cx="2646130" cy="46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804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[18/28]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pic>
        <p:nvPicPr>
          <p:cNvPr id="2" name="Picture 1" descr="스크린샷 2019-02-04 오후 3.45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32" y="2379743"/>
            <a:ext cx="6135526" cy="42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94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[19/28]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AndroidManifest.xml(</a:t>
            </a:r>
            <a:r>
              <a:rPr lang="ko-KR" altLang="en-US" sz="1600" b="1" dirty="0" err="1"/>
              <a:t>매니패스트</a:t>
            </a:r>
            <a:r>
              <a:rPr lang="en-US" altLang="ko-KR" sz="1600" b="1" dirty="0"/>
              <a:t>) : </a:t>
            </a:r>
            <a:r>
              <a:rPr lang="ko-KR" altLang="en-US" sz="1600" b="1" dirty="0"/>
              <a:t>프로젝트의 전반적인 환경을 설정하는 파일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pic>
        <p:nvPicPr>
          <p:cNvPr id="2" name="Picture 1" descr="스크린샷 2019-02-04 오후 3.45.3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40" y="2738611"/>
            <a:ext cx="5658305" cy="39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95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[20/28]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파일 수정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pic>
        <p:nvPicPr>
          <p:cNvPr id="2" name="Picture 1" descr="스크린샷 2019-02-04 오후 3.46.2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31" y="2688548"/>
            <a:ext cx="4880879" cy="2514189"/>
          </a:xfrm>
          <a:prstGeom prst="rect">
            <a:avLst/>
          </a:prstGeom>
        </p:spPr>
      </p:pic>
      <p:pic>
        <p:nvPicPr>
          <p:cNvPr id="4" name="Picture 3" descr="스크린샷 2019-02-04 오후 3.46.3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5" y="4894505"/>
            <a:ext cx="4896180" cy="17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041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[21/28]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실행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화면 상단에 아이콘과 타이틀이 변경된 것 확인 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pic>
        <p:nvPicPr>
          <p:cNvPr id="2" name="Picture 1" descr="스크린샷 2019-02-04 오후 3.49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42" y="2738610"/>
            <a:ext cx="6325127" cy="38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956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[22/28]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개를 전역변수로 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안의 각 변수에 </a:t>
            </a:r>
            <a:r>
              <a:rPr lang="ko-KR" altLang="en-US" sz="1600" b="1" dirty="0" err="1"/>
              <a:t>위젯을</a:t>
            </a:r>
            <a:r>
              <a:rPr lang="ko-KR" altLang="en-US" sz="1600" b="1" dirty="0"/>
              <a:t> 대입</a:t>
            </a:r>
            <a:endParaRPr lang="en-US" altLang="ko-KR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pic>
        <p:nvPicPr>
          <p:cNvPr id="2" name="Picture 1" descr="스크린샷 2019-02-04 오후 3.50.2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41" y="3182656"/>
            <a:ext cx="5309296" cy="1803987"/>
          </a:xfrm>
          <a:prstGeom prst="rect">
            <a:avLst/>
          </a:prstGeom>
        </p:spPr>
      </p:pic>
      <p:pic>
        <p:nvPicPr>
          <p:cNvPr id="4" name="Picture 3" descr="스크린샷 2019-02-04 오후 3.50.3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"/>
          <a:stretch/>
        </p:blipFill>
        <p:spPr>
          <a:xfrm>
            <a:off x="3565032" y="4156406"/>
            <a:ext cx="5324596" cy="25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91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[23/28]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WebViewClient</a:t>
            </a:r>
            <a:r>
              <a:rPr lang="ko-KR" altLang="en-US" sz="1600" b="1" dirty="0"/>
              <a:t>의 상속을 받는 </a:t>
            </a:r>
            <a:r>
              <a:rPr lang="ko-KR" altLang="en-US" sz="1600" b="1" dirty="0" err="1"/>
              <a:t>웹뷰클라이언트</a:t>
            </a:r>
            <a:r>
              <a:rPr lang="ko-KR" altLang="en-US" sz="1600" b="1" dirty="0"/>
              <a:t> 클래스를 정의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pic>
        <p:nvPicPr>
          <p:cNvPr id="4" name="Picture 3" descr="스크린샷 2019-02-04 오후 3.51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29" y="2833588"/>
            <a:ext cx="6686347" cy="14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62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[24/28]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메소드</a:t>
            </a:r>
            <a:r>
              <a:rPr lang="ko-KR" altLang="en-US" sz="1600" b="1" dirty="0"/>
              <a:t> 중 </a:t>
            </a:r>
            <a:r>
              <a:rPr lang="en-US" altLang="ko-KR" sz="1600" b="1" dirty="0" err="1"/>
              <a:t>shouldOverrideUrlLoading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선택하고 </a:t>
            </a:r>
            <a:r>
              <a:rPr lang="en-US" altLang="ko-KR" sz="1600" b="1" dirty="0"/>
              <a:t>&lt;OK&gt;</a:t>
            </a:r>
            <a:r>
              <a:rPr lang="ko-KR" altLang="en-US" sz="1600" b="1" dirty="0"/>
              <a:t>를 클릭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pic>
        <p:nvPicPr>
          <p:cNvPr id="2" name="Picture 1" descr="스크린샷 2019-02-04 오후 3.52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1" y="2781597"/>
            <a:ext cx="5817670" cy="39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00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[25/28]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자동으로 </a:t>
            </a:r>
            <a:r>
              <a:rPr lang="ko-KR" altLang="en-US" sz="1600" b="1" dirty="0" err="1"/>
              <a:t>오버라이드된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메소드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pic>
        <p:nvPicPr>
          <p:cNvPr id="4" name="Picture 3" descr="스크린샷 2019-02-04 오후 3.52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41" y="2799808"/>
            <a:ext cx="6434863" cy="382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725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[26/28]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생성한 </a:t>
            </a:r>
            <a:r>
              <a:rPr lang="en-US" altLang="ko-KR" sz="1600" b="1" dirty="0" err="1"/>
              <a:t>CookWebViewClient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클래스를 웹뷰에 설정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화면 확대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축소 아이콘이 보이도록 </a:t>
            </a:r>
            <a:br>
              <a:rPr lang="en-US" altLang="ko-KR" sz="1600" b="1" dirty="0"/>
            </a:br>
            <a:r>
              <a:rPr lang="ko-KR" altLang="en-US" sz="1600" b="1" dirty="0"/>
              <a:t>설정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두 버튼을 클릭하면 입력한 </a:t>
            </a:r>
            <a:r>
              <a:rPr lang="en-US" altLang="ko-KR" sz="1600" b="1" dirty="0"/>
              <a:t>URL</a:t>
            </a:r>
            <a:r>
              <a:rPr lang="ko-KR" altLang="en-US" sz="1600" b="1" dirty="0"/>
              <a:t>로 </a:t>
            </a:r>
            <a:endParaRPr lang="en-US" altLang="ko-KR" sz="1600" b="1" dirty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/>
              <a:t>이동하거나 이전 화면으로 </a:t>
            </a:r>
            <a:br>
              <a:rPr lang="en-US" altLang="ko-KR" sz="1600" b="1" dirty="0"/>
            </a:br>
            <a:r>
              <a:rPr lang="ko-KR" altLang="en-US" sz="1600" b="1" dirty="0"/>
              <a:t>      돌아가도록 함 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pic>
        <p:nvPicPr>
          <p:cNvPr id="2" name="Picture 1" descr="스크린샷 2019-02-04 오후 3.53.3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15" y="2723311"/>
            <a:ext cx="4745810" cy="39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[4/14]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layout_width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match_parent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자신의 부모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대개는 레이아웃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폭이나 높이를 맞춘다는 의미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자신의 폭이나 높이를 자신 안의 글자가 들어갈 정도로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2.4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9" y="2831493"/>
            <a:ext cx="6600055" cy="2294137"/>
          </a:xfrm>
          <a:prstGeom prst="rect">
            <a:avLst/>
          </a:prstGeom>
        </p:spPr>
      </p:pic>
      <p:pic>
        <p:nvPicPr>
          <p:cNvPr id="5" name="Picture 4" descr="스크린샷 2019-02-04 오전 12.43.1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" t="3515"/>
          <a:stretch/>
        </p:blipFill>
        <p:spPr>
          <a:xfrm>
            <a:off x="2322551" y="4361712"/>
            <a:ext cx="6549928" cy="22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607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[27/28]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에디트텍스트에 “</a:t>
            </a:r>
            <a:r>
              <a:rPr lang="en-US" altLang="ko-KR" sz="1600" b="1" dirty="0"/>
              <a:t>http://m.daum.net”</a:t>
            </a:r>
            <a:r>
              <a:rPr lang="ko-KR" altLang="en-US" sz="1600" b="1" dirty="0"/>
              <a:t>을 입력하고</a:t>
            </a:r>
            <a:br>
              <a:rPr lang="en-US" altLang="ko-KR" sz="1600" b="1" dirty="0"/>
            </a:br>
            <a:r>
              <a:rPr lang="ko-KR" altLang="en-US" sz="1600" b="1" dirty="0"/>
              <a:t>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이동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을 클릭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pic>
        <p:nvPicPr>
          <p:cNvPr id="2" name="Picture 1" descr="스크린샷 2019-02-04 오후 3.54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19" y="2269447"/>
            <a:ext cx="2575356" cy="43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647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r>
              <a:rPr lang="en-US" altLang="ko-KR" sz="2400" dirty="0"/>
              <a:t>[28/28]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다시 화면 디자인 및 편집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AndroidManifest.xml</a:t>
            </a:r>
            <a:r>
              <a:rPr lang="ko-KR" altLang="en-US" sz="1600" b="1" dirty="0"/>
              <a:t>을 열고 </a:t>
            </a:r>
            <a:r>
              <a:rPr lang="en-US" altLang="ko-KR" sz="1600" b="1" dirty="0"/>
              <a:t>&lt;application  </a:t>
            </a:r>
            <a:r>
              <a:rPr lang="ko-KR" altLang="en-US" sz="1600" b="1" dirty="0"/>
              <a:t>행 위에 다음 한 행을 추가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259666"/>
            <a:ext cx="8191984" cy="569496"/>
          </a:xfrm>
          <a:prstGeom prst="rect">
            <a:avLst/>
          </a:prstGeom>
        </p:spPr>
      </p:pic>
      <p:pic>
        <p:nvPicPr>
          <p:cNvPr id="2" name="Picture 1" descr="스크린샷 2019-02-04 오후 3.55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41" y="2783163"/>
            <a:ext cx="7252468" cy="28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61529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layout_width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[5/14]</a:t>
            </a:r>
            <a:endParaRPr lang="ko-KR" altLang="en-US" sz="2400" dirty="0"/>
          </a:p>
        </p:txBody>
      </p:sp>
      <p:pic>
        <p:nvPicPr>
          <p:cNvPr id="3" name="Picture 2" descr="스크린샷 2019-02-04 오전 12.44.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6" y="1653662"/>
            <a:ext cx="6165621" cy="2112984"/>
          </a:xfrm>
          <a:prstGeom prst="rect">
            <a:avLst/>
          </a:prstGeom>
        </p:spPr>
      </p:pic>
      <p:pic>
        <p:nvPicPr>
          <p:cNvPr id="6" name="Picture 5" descr="스크린샷 2019-02-04 오전 12.44.3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1418" r="-1"/>
          <a:stretch/>
        </p:blipFill>
        <p:spPr>
          <a:xfrm>
            <a:off x="2740275" y="3024790"/>
            <a:ext cx="6132203" cy="2099646"/>
          </a:xfrm>
          <a:prstGeom prst="rect">
            <a:avLst/>
          </a:prstGeom>
        </p:spPr>
      </p:pic>
      <p:pic>
        <p:nvPicPr>
          <p:cNvPr id="7" name="Picture 6" descr="스크린샷 2019-02-04 오전 12.45.0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8" y="4570158"/>
            <a:ext cx="6199039" cy="209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[6/14]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background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background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위젯의 색상을 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#RRGGBB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값으로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12.4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1" y="2464523"/>
            <a:ext cx="7986902" cy="32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79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[7/14]</a:t>
            </a:r>
            <a:endParaRPr lang="ko-KR" altLang="en-US" sz="2400" dirty="0"/>
          </a:p>
        </p:txBody>
      </p:sp>
      <p:pic>
        <p:nvPicPr>
          <p:cNvPr id="3" name="Picture 2" descr="스크린샷 2019-02-04 오전 12.46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5" y="1172233"/>
            <a:ext cx="6052138" cy="54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36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[8/14]</a:t>
            </a:r>
            <a:endParaRPr lang="ko-KR" altLang="en-US" sz="2400" dirty="0"/>
          </a:p>
        </p:txBody>
      </p:sp>
      <p:pic>
        <p:nvPicPr>
          <p:cNvPr id="3" name="Picture 2" descr="스크린샷 2019-02-04 오전 12.46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6" y="1153096"/>
            <a:ext cx="6168979" cy="55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8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E08A9-675F-4CAE-B372-BBCF29F6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B0000"/>
                </a:solidFill>
              </a:rPr>
              <a:t>Report #03</a:t>
            </a:r>
            <a:endParaRPr lang="ko-KR" altLang="en-US" dirty="0">
              <a:solidFill>
                <a:srgbClr val="7B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227F7-BF43-455B-B1A8-31AB602D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ko-KR" altLang="en-US" dirty="0">
                <a:solidFill>
                  <a:srgbClr val="7B0000"/>
                </a:solidFill>
              </a:rPr>
              <a:t>조별로</a:t>
            </a:r>
            <a:endParaRPr lang="en-US" altLang="ko-KR" dirty="0">
              <a:solidFill>
                <a:srgbClr val="7B0000"/>
              </a:solidFill>
            </a:endParaRPr>
          </a:p>
          <a:p>
            <a:pPr marL="800100" lvl="1" indent="-342900">
              <a:buAutoNum type="alphaLcPeriod"/>
            </a:pPr>
            <a:r>
              <a:rPr lang="ko-KR" altLang="en-US" dirty="0">
                <a:solidFill>
                  <a:srgbClr val="7B0000"/>
                </a:solidFill>
              </a:rPr>
              <a:t>발표한 서비스에 해당하는 모바일 </a:t>
            </a:r>
            <a:r>
              <a:rPr lang="ko-KR" altLang="en-US" dirty="0" err="1">
                <a:solidFill>
                  <a:srgbClr val="7B0000"/>
                </a:solidFill>
              </a:rPr>
              <a:t>유저인터페이스</a:t>
            </a:r>
            <a:r>
              <a:rPr lang="ko-KR" altLang="en-US" dirty="0">
                <a:solidFill>
                  <a:srgbClr val="7B0000"/>
                </a:solidFill>
              </a:rPr>
              <a:t> </a:t>
            </a:r>
            <a:r>
              <a:rPr lang="en-US" altLang="ko-KR" dirty="0">
                <a:solidFill>
                  <a:srgbClr val="7B0000"/>
                </a:solidFill>
              </a:rPr>
              <a:t>UI</a:t>
            </a:r>
            <a:r>
              <a:rPr lang="ko-KR" altLang="en-US" dirty="0">
                <a:solidFill>
                  <a:srgbClr val="7B0000"/>
                </a:solidFill>
              </a:rPr>
              <a:t>를 설계하고 구현한다</a:t>
            </a:r>
            <a:r>
              <a:rPr lang="en-US" altLang="ko-KR" dirty="0">
                <a:solidFill>
                  <a:srgbClr val="7B0000"/>
                </a:solidFill>
              </a:rPr>
              <a:t>.</a:t>
            </a:r>
          </a:p>
          <a:p>
            <a:pPr marL="857250" lvl="2" indent="0">
              <a:buNone/>
            </a:pPr>
            <a:r>
              <a:rPr lang="en-US" altLang="ko-KR" dirty="0">
                <a:solidFill>
                  <a:srgbClr val="7B0000"/>
                </a:solidFill>
              </a:rPr>
              <a:t>* UI </a:t>
            </a:r>
            <a:r>
              <a:rPr lang="ko-KR" altLang="en-US" dirty="0">
                <a:solidFill>
                  <a:srgbClr val="7B0000"/>
                </a:solidFill>
              </a:rPr>
              <a:t>구현 기한</a:t>
            </a:r>
            <a:r>
              <a:rPr lang="en-US" altLang="ko-KR" dirty="0">
                <a:solidFill>
                  <a:srgbClr val="7B0000"/>
                </a:solidFill>
              </a:rPr>
              <a:t>-5</a:t>
            </a:r>
            <a:r>
              <a:rPr lang="ko-KR" altLang="en-US" dirty="0">
                <a:solidFill>
                  <a:srgbClr val="7B0000"/>
                </a:solidFill>
              </a:rPr>
              <a:t>월</a:t>
            </a:r>
            <a:r>
              <a:rPr lang="en-US" altLang="ko-KR" dirty="0">
                <a:solidFill>
                  <a:srgbClr val="7B0000"/>
                </a:solidFill>
              </a:rPr>
              <a:t>3</a:t>
            </a:r>
            <a:r>
              <a:rPr lang="ko-KR" altLang="en-US" dirty="0">
                <a:solidFill>
                  <a:srgbClr val="7B0000"/>
                </a:solidFill>
              </a:rPr>
              <a:t>일 오후 </a:t>
            </a:r>
            <a:r>
              <a:rPr lang="en-US" altLang="ko-KR" dirty="0">
                <a:solidFill>
                  <a:srgbClr val="7B0000"/>
                </a:solidFill>
              </a:rPr>
              <a:t>11</a:t>
            </a:r>
            <a:r>
              <a:rPr lang="ko-KR" altLang="en-US" dirty="0">
                <a:solidFill>
                  <a:srgbClr val="7B0000"/>
                </a:solidFill>
              </a:rPr>
              <a:t>시</a:t>
            </a:r>
            <a:endParaRPr lang="en-US" altLang="ko-KR" dirty="0">
              <a:solidFill>
                <a:srgbClr val="7B0000"/>
              </a:solidFill>
            </a:endParaRPr>
          </a:p>
          <a:p>
            <a:pPr marL="800100" lvl="1" indent="-342900">
              <a:buAutoNum type="alphaLcPeriod"/>
            </a:pPr>
            <a:r>
              <a:rPr lang="ko-KR" altLang="en-US">
                <a:solidFill>
                  <a:srgbClr val="7B0000"/>
                </a:solidFill>
              </a:rPr>
              <a:t>설계 </a:t>
            </a:r>
            <a:r>
              <a:rPr lang="ko-KR" altLang="en-US" dirty="0">
                <a:solidFill>
                  <a:srgbClr val="7B0000"/>
                </a:solidFill>
              </a:rPr>
              <a:t>후 조별로 해당 </a:t>
            </a:r>
            <a:r>
              <a:rPr lang="en-US" altLang="ko-KR" dirty="0">
                <a:solidFill>
                  <a:srgbClr val="7B0000"/>
                </a:solidFill>
              </a:rPr>
              <a:t>UI</a:t>
            </a:r>
            <a:r>
              <a:rPr lang="ko-KR" altLang="en-US" dirty="0">
                <a:solidFill>
                  <a:srgbClr val="7B0000"/>
                </a:solidFill>
              </a:rPr>
              <a:t>에</a:t>
            </a:r>
            <a:r>
              <a:rPr lang="en-US" altLang="ko-KR" dirty="0">
                <a:solidFill>
                  <a:srgbClr val="7B0000"/>
                </a:solidFill>
              </a:rPr>
              <a:t> </a:t>
            </a:r>
            <a:r>
              <a:rPr lang="ko-KR" altLang="en-US" dirty="0">
                <a:solidFill>
                  <a:srgbClr val="7B0000"/>
                </a:solidFill>
              </a:rPr>
              <a:t>대해 발표 준비 </a:t>
            </a:r>
            <a:r>
              <a:rPr lang="en-US" altLang="ko-KR" dirty="0">
                <a:solidFill>
                  <a:srgbClr val="7B0000"/>
                </a:solidFill>
              </a:rPr>
              <a:t>(</a:t>
            </a:r>
            <a:r>
              <a:rPr lang="ko-KR" altLang="en-US" dirty="0">
                <a:solidFill>
                  <a:srgbClr val="7B0000"/>
                </a:solidFill>
              </a:rPr>
              <a:t>중간고사 대체</a:t>
            </a:r>
            <a:r>
              <a:rPr lang="en-US" altLang="ko-KR" dirty="0">
                <a:solidFill>
                  <a:srgbClr val="7B0000"/>
                </a:solidFill>
              </a:rPr>
              <a:t>: 4/29, 5/6 </a:t>
            </a:r>
            <a:r>
              <a:rPr lang="ko-KR" altLang="en-US" dirty="0">
                <a:solidFill>
                  <a:srgbClr val="7B0000"/>
                </a:solidFill>
              </a:rPr>
              <a:t>실시</a:t>
            </a:r>
            <a:r>
              <a:rPr lang="en-US" altLang="ko-KR" dirty="0">
                <a:solidFill>
                  <a:srgbClr val="7B0000"/>
                </a:solidFill>
              </a:rPr>
              <a:t>)</a:t>
            </a:r>
          </a:p>
          <a:p>
            <a:pPr marL="857250" lvl="2" indent="0">
              <a:buNone/>
            </a:pPr>
            <a:r>
              <a:rPr lang="en-US" altLang="ko-KR" dirty="0">
                <a:solidFill>
                  <a:srgbClr val="7B0000"/>
                </a:solidFill>
              </a:rPr>
              <a:t>* </a:t>
            </a:r>
            <a:r>
              <a:rPr lang="ko-KR" altLang="en-US" dirty="0">
                <a:solidFill>
                  <a:srgbClr val="7B0000"/>
                </a:solidFill>
              </a:rPr>
              <a:t>발표자료 제출 기한</a:t>
            </a:r>
            <a:r>
              <a:rPr lang="en-US" altLang="ko-KR" dirty="0">
                <a:solidFill>
                  <a:srgbClr val="7B0000"/>
                </a:solidFill>
              </a:rPr>
              <a:t>-4</a:t>
            </a:r>
            <a:r>
              <a:rPr lang="ko-KR" altLang="en-US" dirty="0">
                <a:solidFill>
                  <a:srgbClr val="7B0000"/>
                </a:solidFill>
              </a:rPr>
              <a:t>월</a:t>
            </a:r>
            <a:r>
              <a:rPr lang="en-US" altLang="ko-KR" dirty="0">
                <a:solidFill>
                  <a:srgbClr val="7B0000"/>
                </a:solidFill>
              </a:rPr>
              <a:t>27</a:t>
            </a:r>
            <a:r>
              <a:rPr lang="ko-KR" altLang="en-US" dirty="0">
                <a:solidFill>
                  <a:srgbClr val="7B0000"/>
                </a:solidFill>
              </a:rPr>
              <a:t>일 오후 </a:t>
            </a:r>
            <a:r>
              <a:rPr lang="en-US" altLang="ko-KR" dirty="0">
                <a:solidFill>
                  <a:srgbClr val="7B0000"/>
                </a:solidFill>
              </a:rPr>
              <a:t>11</a:t>
            </a:r>
            <a:r>
              <a:rPr lang="ko-KR" altLang="en-US" dirty="0">
                <a:solidFill>
                  <a:srgbClr val="7B0000"/>
                </a:solidFill>
              </a:rPr>
              <a:t>시</a:t>
            </a:r>
            <a:endParaRPr lang="en-US" altLang="ko-KR" dirty="0">
              <a:solidFill>
                <a:srgbClr val="7B0000"/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제출기한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>
                <a:solidFill>
                  <a:srgbClr val="FF0000"/>
                </a:solidFill>
              </a:rPr>
              <a:t>엄수 </a:t>
            </a:r>
            <a:r>
              <a:rPr lang="en-US" altLang="ko-KR" dirty="0">
                <a:solidFill>
                  <a:srgbClr val="FF0000"/>
                </a:solidFill>
              </a:rPr>
              <a:t>– </a:t>
            </a:r>
            <a:r>
              <a:rPr lang="ko-KR" altLang="en-US" dirty="0">
                <a:solidFill>
                  <a:srgbClr val="FF0000"/>
                </a:solidFill>
              </a:rPr>
              <a:t>과제 제출이 출석의미도 포함되니 필히 시간 엄수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과제 공지 및 제출 </a:t>
            </a:r>
            <a:r>
              <a:rPr lang="en-US" altLang="ko-KR" dirty="0" err="1">
                <a:solidFill>
                  <a:srgbClr val="FF0000"/>
                </a:solidFill>
              </a:rPr>
              <a:t>eCampus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플랫폼 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오후 </a:t>
            </a:r>
            <a:r>
              <a:rPr lang="en-US" altLang="ko-KR" dirty="0">
                <a:solidFill>
                  <a:srgbClr val="FF0000"/>
                </a:solidFill>
              </a:rPr>
              <a:t>11</a:t>
            </a:r>
            <a:r>
              <a:rPr lang="ko-KR" altLang="en-US" dirty="0">
                <a:solidFill>
                  <a:srgbClr val="FF0000"/>
                </a:solidFill>
              </a:rPr>
              <a:t>시 이후 제출 불가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2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[9/14]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padding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Padding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경계선으로부터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안의 요소가 떨어지도록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2.4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54" y="2362219"/>
            <a:ext cx="6698905" cy="2406726"/>
          </a:xfrm>
          <a:prstGeom prst="rect">
            <a:avLst/>
          </a:prstGeom>
        </p:spPr>
      </p:pic>
      <p:pic>
        <p:nvPicPr>
          <p:cNvPr id="5" name="Picture 4" descr="스크린샷 2019-02-04 오전 12.48.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3326"/>
          <a:stretch/>
        </p:blipFill>
        <p:spPr>
          <a:xfrm>
            <a:off x="2289133" y="4077617"/>
            <a:ext cx="6616764" cy="25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5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[10/14]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위젯과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사이에 여유를 두고 싶다면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속성을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4" descr="스크린샷 2019-02-04 오전 12.4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5" y="2467870"/>
            <a:ext cx="7242838" cy="36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[11/14]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visibility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visibility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보일 것인지 여부를 결정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디폴트인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visible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보이는 상태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invisible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gone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안 보이는 상태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2.5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45" y="2759970"/>
            <a:ext cx="7319471" cy="3147373"/>
          </a:xfrm>
          <a:prstGeom prst="rect">
            <a:avLst/>
          </a:prstGeom>
        </p:spPr>
      </p:pic>
      <p:pic>
        <p:nvPicPr>
          <p:cNvPr id="6" name="Picture 5" descr="스크린샷 2019-02-04 오전 12.50.5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8"/>
          <a:stretch/>
        </p:blipFill>
        <p:spPr>
          <a:xfrm>
            <a:off x="845545" y="5857528"/>
            <a:ext cx="7325156" cy="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6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[12/14]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enabled, clickable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enabled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동작 여부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clickable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클릭이나 터치가 가능하도록 함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12.5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4" y="2786699"/>
            <a:ext cx="76073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5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[13/14]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rotation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rotation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회전시켜서 출력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값은 각도로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2.5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36" y="2822785"/>
            <a:ext cx="7607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23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[14/14]</a:t>
            </a:r>
            <a:endParaRPr lang="ko-KR" altLang="en-US" sz="2400" dirty="0"/>
          </a:p>
        </p:txBody>
      </p:sp>
      <p:pic>
        <p:nvPicPr>
          <p:cNvPr id="2" name="Picture 1" descr="스크린샷 2019-02-04 오전 12.53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6" y="1201823"/>
            <a:ext cx="76073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4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텍스트뷰</a:t>
            </a:r>
            <a:r>
              <a:rPr lang="en-US" altLang="ko-KR" sz="2400" dirty="0"/>
              <a:t>[1/2]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393824"/>
            <a:ext cx="8963025" cy="4985560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계층도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text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나타나는 문자열 표현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textColor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색상을 지정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#RRGGBB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#AARRGGBB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textSize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크기를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px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in, mm,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단위로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typeface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글꼴을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sans, serif, monospace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설정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디폴트는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normal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textStyle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스타일을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bold, italic,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bold|italic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설정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디폴트는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normal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singleLine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글이 길어 줄이 넘어갈 경우 강제로 한 줄만 출력하고 </a:t>
            </a:r>
            <a:r>
              <a:rPr lang="ko-KR" altLang="en-US" b="1" dirty="0"/>
              <a:t>문자열의 맨 뒤에 ‘</a:t>
            </a:r>
            <a:r>
              <a:rPr lang="en-US" altLang="ko-KR" b="1" dirty="0"/>
              <a:t>...’</a:t>
            </a:r>
            <a:r>
              <a:rPr lang="ko-KR" altLang="en-US" b="1" dirty="0"/>
              <a:t>를 표시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false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설정할 수 있으며 디폴트는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false</a:t>
            </a:r>
          </a:p>
        </p:txBody>
      </p:sp>
      <p:pic>
        <p:nvPicPr>
          <p:cNvPr id="2" name="Picture 1" descr="스크린샷 2019-02-04 오전 12.53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6" y="1832754"/>
            <a:ext cx="7607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7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텍스트뷰</a:t>
            </a:r>
            <a:r>
              <a:rPr lang="en-US" altLang="ko-KR" sz="2400" dirty="0"/>
              <a:t>[2/2]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2.56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3" y="1960148"/>
            <a:ext cx="6272947" cy="47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2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설정</a:t>
            </a:r>
            <a:r>
              <a:rPr lang="en-US" altLang="ko-KR" sz="2400" dirty="0"/>
              <a:t>[1/3]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88818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속성을 변경하는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.5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6" y="1696457"/>
            <a:ext cx="8237537" cy="32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9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설정</a:t>
            </a:r>
            <a:r>
              <a:rPr lang="en-US" altLang="ko-KR" sz="2400" dirty="0"/>
              <a:t>[2/3]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88818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속성을 변경하는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1.51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5" y="1669782"/>
            <a:ext cx="7786394" cy="49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E08A9-675F-4CAE-B372-BBCF29F6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Report #02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227F7-BF43-455B-B1A8-31AB602D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조별로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lphaLcPeriod"/>
            </a:pPr>
            <a:r>
              <a:rPr lang="ko-KR" altLang="en-US" dirty="0">
                <a:solidFill>
                  <a:schemeClr val="tx1"/>
                </a:solidFill>
              </a:rPr>
              <a:t>모바일 기반 센싱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통신 채널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영상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음성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그리고 물리적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논리적 센서를 통한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을 기반으로 한 스마트 서비스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정리하고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이를 지원하기 위한 </a:t>
            </a:r>
            <a:r>
              <a:rPr lang="en-US" altLang="ko-KR" dirty="0">
                <a:solidFill>
                  <a:schemeClr val="tx1"/>
                </a:solidFill>
              </a:rPr>
              <a:t>System Architecture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도식화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하시오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800100" lvl="1" indent="-342900">
              <a:buAutoNum type="alphaLcPeriod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도식화 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기반으로 </a:t>
            </a:r>
            <a:r>
              <a:rPr lang="ko-KR" altLang="en-US" dirty="0">
                <a:solidFill>
                  <a:schemeClr val="tx1"/>
                </a:solidFill>
              </a:rPr>
              <a:t>서비스 운용을 위한 </a:t>
            </a:r>
            <a:r>
              <a:rPr lang="en-US" altLang="ko-KR" dirty="0">
                <a:solidFill>
                  <a:schemeClr val="tx1"/>
                </a:solidFill>
              </a:rPr>
              <a:t>Operation Steps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을 번호를 매겨 자세히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설명하시오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제출기한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4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일 오후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11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과제 제출이 출석의미도 포함되니 필히 시간 엄수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lvl="1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과제 공지 및 제출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eCampus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플랫폼 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오후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11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 이후 제출 불가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09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설정</a:t>
            </a:r>
            <a:r>
              <a:rPr lang="en-US" altLang="ko-KR" sz="2400" dirty="0"/>
              <a:t>[3/3]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속성과 관련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1.5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9" y="1943824"/>
            <a:ext cx="5371491" cy="3903699"/>
          </a:xfrm>
          <a:prstGeom prst="rect">
            <a:avLst/>
          </a:prstGeom>
        </p:spPr>
      </p:pic>
      <p:pic>
        <p:nvPicPr>
          <p:cNvPr id="5" name="Picture 4" descr="스크린샷 2019-02-04 오전 1.52.5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24896"/>
          <a:stretch/>
        </p:blipFill>
        <p:spPr>
          <a:xfrm>
            <a:off x="3625852" y="5475069"/>
            <a:ext cx="5346881" cy="11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[1/12]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버튼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사용자에게서 어떤 값을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입력받기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위한 가장 기본적인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위젯으로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활용도가 높음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 bwMode="auto">
          <a:xfrm flipH="1">
            <a:off x="4718090" y="3886489"/>
            <a:ext cx="13644" cy="49826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 descr="스크린샷 2019-02-04 오전 1.54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0" y="2398285"/>
            <a:ext cx="8053738" cy="1518151"/>
          </a:xfrm>
          <a:prstGeom prst="rect">
            <a:avLst/>
          </a:prstGeom>
        </p:spPr>
      </p:pic>
      <p:pic>
        <p:nvPicPr>
          <p:cNvPr id="5" name="Picture 4" descr="스크린샷 2019-02-04 오전 1.54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3" y="4394982"/>
            <a:ext cx="8070447" cy="155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03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[2/12]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버튼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.55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7" y="2005233"/>
            <a:ext cx="8153992" cy="157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2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[3/12]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일반적인 버튼의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4" descr="스크린샷 2019-02-04 오전 1.56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8" y="1982492"/>
            <a:ext cx="8237537" cy="1269862"/>
          </a:xfrm>
          <a:prstGeom prst="rect">
            <a:avLst/>
          </a:prstGeom>
        </p:spPr>
      </p:pic>
      <p:pic>
        <p:nvPicPr>
          <p:cNvPr id="6" name="Picture 5" descr="스크린샷 2019-02-04 오전 1.56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7" y="3394968"/>
            <a:ext cx="6656854" cy="33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27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[4/12]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에디트텍스트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입력받은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후 해당 값을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코드에 가져와서 사용하는 용도로 많이 사용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.57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0" y="2464464"/>
            <a:ext cx="7970193" cy="15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97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[5/12]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일반적인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에디트텍스트의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1.5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24" y="2084757"/>
            <a:ext cx="8254246" cy="1008487"/>
          </a:xfrm>
          <a:prstGeom prst="rect">
            <a:avLst/>
          </a:prstGeom>
        </p:spPr>
      </p:pic>
      <p:pic>
        <p:nvPicPr>
          <p:cNvPr id="6" name="Picture 5" descr="스크린샷 2019-02-04 오전 1.58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06" y="3191125"/>
            <a:ext cx="7044497" cy="25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2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[6/12]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dirty="0" err="1"/>
              <a:t>안드로이드</a:t>
            </a:r>
            <a:r>
              <a:rPr lang="ko-KR" altLang="en-US" sz="1800" b="1" dirty="0"/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Project4_1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com.cookandroid.project4_1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EditText</a:t>
            </a:r>
            <a:r>
              <a:rPr lang="en-US" altLang="ko-KR" sz="1600" b="1" dirty="0"/>
              <a:t> 2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Button 4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TextView</a:t>
            </a:r>
            <a:r>
              <a:rPr lang="en-US" altLang="ko-KR" sz="1600" b="1" dirty="0"/>
              <a:t> 1</a:t>
            </a:r>
            <a:r>
              <a:rPr lang="ko-KR" altLang="en-US" sz="1600" b="1" dirty="0"/>
              <a:t>개 생성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layout_margin</a:t>
            </a:r>
            <a:r>
              <a:rPr lang="ko-KR" altLang="en-US" sz="1600" b="1" dirty="0"/>
              <a:t>을 적절히 지정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TextView</a:t>
            </a:r>
            <a:r>
              <a:rPr lang="ko-KR" altLang="en-US" sz="1600" b="1" dirty="0"/>
              <a:t>는 색상을 빨간색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글자 크기를 </a:t>
            </a:r>
            <a:r>
              <a:rPr lang="en-US" altLang="ko-KR" sz="1600" b="1" dirty="0"/>
              <a:t>30dp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위에서부터 차례로 </a:t>
            </a:r>
            <a:r>
              <a:rPr lang="en-US" altLang="ko-KR" sz="1600" b="1" dirty="0"/>
              <a:t>Edit1, Edit2, </a:t>
            </a:r>
          </a:p>
          <a:p>
            <a:pPr marL="539750" lvl="2" indent="0">
              <a:buNone/>
            </a:pPr>
            <a:r>
              <a:rPr lang="en-US" altLang="ko-KR" sz="1600" b="1" dirty="0"/>
              <a:t>    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BtnAdd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BtnSub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BtnMul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BtnDiv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TextResult</a:t>
            </a:r>
            <a:r>
              <a:rPr lang="ko-KR" altLang="en-US" sz="1600" b="1" dirty="0"/>
              <a:t>로 함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  <p:pic>
        <p:nvPicPr>
          <p:cNvPr id="2" name="Picture 1" descr="스크린샷 2019-02-04 오전 1.59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05" y="1988674"/>
            <a:ext cx="2576961" cy="44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59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[7/12]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  <p:pic>
        <p:nvPicPr>
          <p:cNvPr id="4" name="Picture 3" descr="스크린샷 2019-02-04 오전 2.00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89" y="1971961"/>
            <a:ext cx="5029027" cy="47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9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[8/12]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</a:t>
            </a:r>
            <a:r>
              <a:rPr lang="en-US" altLang="ko-KR" b="1" dirty="0"/>
              <a:t> </a:t>
            </a:r>
            <a:r>
              <a:rPr lang="ko-KR" altLang="en-US" b="1" dirty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7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7</a:t>
            </a:r>
            <a:r>
              <a:rPr lang="ko-KR" altLang="en-US" sz="1600" b="1" dirty="0"/>
              <a:t>개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입력될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문자열을 저장할 문자열 변수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계산 결과를 저장할 정수 변수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  <p:pic>
        <p:nvPicPr>
          <p:cNvPr id="2" name="Picture 1" descr="스크린샷 2019-02-04 오전 2.0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18" y="3432218"/>
            <a:ext cx="6757105" cy="32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51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[9/12]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</a:t>
            </a:r>
            <a:r>
              <a:rPr lang="en-US" altLang="ko-KR" b="1" dirty="0"/>
              <a:t> </a:t>
            </a:r>
            <a:r>
              <a:rPr lang="ko-KR" altLang="en-US" b="1" dirty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/>
              <a:t>에디트텍스트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개를 변수에 대입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버튼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더하기</a:t>
            </a:r>
            <a:r>
              <a:rPr lang="en-US" altLang="ko-KR" sz="1600" b="1" dirty="0"/>
              <a:t>) 1</a:t>
            </a:r>
            <a:r>
              <a:rPr lang="ko-KR" altLang="en-US" sz="1600" b="1" dirty="0"/>
              <a:t>개를 변수에 대입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/>
              <a:t>텍스트뷰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변수에 대입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  <p:pic>
        <p:nvPicPr>
          <p:cNvPr id="4" name="Picture 3" descr="스크린샷 2019-02-04 오전 2.01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10" y="3510896"/>
            <a:ext cx="6951328" cy="318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위젯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익히기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[10/12]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</a:t>
            </a:r>
            <a:r>
              <a:rPr lang="en-US" altLang="ko-KR" b="1" dirty="0"/>
              <a:t> </a:t>
            </a:r>
            <a:r>
              <a:rPr lang="ko-KR" altLang="en-US" b="1" dirty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버튼에 터치 이벤트 </a:t>
            </a:r>
            <a:r>
              <a:rPr lang="ko-KR" altLang="en-US" sz="1600" b="1" dirty="0" err="1"/>
              <a:t>리스너</a:t>
            </a:r>
            <a:r>
              <a:rPr lang="ko-KR" altLang="en-US" sz="1600" b="1" dirty="0"/>
              <a:t> 정의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터치 시에 동작하는 내용을 </a:t>
            </a:r>
            <a:r>
              <a:rPr lang="en-US" altLang="ko-KR" sz="1600" b="1" dirty="0" err="1"/>
              <a:t>onTouch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안에 코딩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  <p:pic>
        <p:nvPicPr>
          <p:cNvPr id="2" name="Picture 1" descr="스크린샷 2019-02-04 오전 2.02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54" y="3158722"/>
            <a:ext cx="7758025" cy="3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63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[11/12]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</a:t>
            </a:r>
            <a:r>
              <a:rPr lang="en-US" altLang="ko-KR" b="1" dirty="0"/>
              <a:t> </a:t>
            </a:r>
            <a:r>
              <a:rPr lang="ko-KR" altLang="en-US" b="1" dirty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빼기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곱하기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나누기 코드 추가 후 완성</a:t>
            </a:r>
            <a:endParaRPr lang="en-US" altLang="ko-KR" sz="16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  <p:pic>
        <p:nvPicPr>
          <p:cNvPr id="4" name="Picture 3" descr="스크린샷 2019-02-04 오전 2.03.3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" y="2711452"/>
            <a:ext cx="3604392" cy="3456267"/>
          </a:xfrm>
          <a:prstGeom prst="rect">
            <a:avLst/>
          </a:prstGeom>
        </p:spPr>
      </p:pic>
      <p:pic>
        <p:nvPicPr>
          <p:cNvPr id="5" name="Picture 4" descr="스크린샷 2019-02-04 오전 2.03.5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24" y="2765787"/>
            <a:ext cx="3417326" cy="1616543"/>
          </a:xfrm>
          <a:prstGeom prst="rect">
            <a:avLst/>
          </a:prstGeom>
        </p:spPr>
      </p:pic>
      <p:pic>
        <p:nvPicPr>
          <p:cNvPr id="6" name="Picture 5" descr="스크린샷 2019-02-04 오전 2.04.0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"/>
          <a:stretch/>
        </p:blipFill>
        <p:spPr>
          <a:xfrm>
            <a:off x="4926952" y="4318059"/>
            <a:ext cx="3448970" cy="21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4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[12/12]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3" y="1214274"/>
            <a:ext cx="8162727" cy="4686585"/>
          </a:xfrm>
          <a:prstGeom prst="rect">
            <a:avLst/>
          </a:prstGeom>
        </p:spPr>
      </p:pic>
      <p:pic>
        <p:nvPicPr>
          <p:cNvPr id="3" name="Picture 2" descr="스크린샷 2019-02-04 오전 2.06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6" y="1225429"/>
            <a:ext cx="6560684" cy="2429883"/>
          </a:xfrm>
          <a:prstGeom prst="rect">
            <a:avLst/>
          </a:prstGeom>
        </p:spPr>
      </p:pic>
      <p:pic>
        <p:nvPicPr>
          <p:cNvPr id="5" name="Picture 4" descr="스크린샷 2019-02-04 오전 2.07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121" y="1367099"/>
            <a:ext cx="2589964" cy="44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71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컴파운드버튼</a:t>
            </a:r>
            <a:r>
              <a:rPr lang="en-US" altLang="ko-KR" sz="2400" dirty="0"/>
              <a:t>[1/4]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컴파운드버튼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Button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하위 클래스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체크박스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라디오버튼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토글버튼의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상위 클래스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2.0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9" y="2844399"/>
            <a:ext cx="76708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07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컴파운드버튼</a:t>
            </a:r>
            <a:r>
              <a:rPr lang="en-US" altLang="ko-KR" sz="2400" dirty="0"/>
              <a:t>[2/4]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380647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체크박스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2.08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8" y="1823294"/>
            <a:ext cx="5804931" cy="2786367"/>
          </a:xfrm>
          <a:prstGeom prst="rect">
            <a:avLst/>
          </a:prstGeom>
        </p:spPr>
      </p:pic>
      <p:pic>
        <p:nvPicPr>
          <p:cNvPr id="5" name="Picture 4" descr="스크린샷 2019-02-04 오전 2.09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19" y="3787575"/>
            <a:ext cx="5923635" cy="2285967"/>
          </a:xfrm>
          <a:prstGeom prst="rect">
            <a:avLst/>
          </a:prstGeom>
        </p:spPr>
      </p:pic>
      <p:pic>
        <p:nvPicPr>
          <p:cNvPr id="6" name="Picture 5" descr="스크린샷 2019-02-04 오전 2.09.4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8"/>
          <a:stretch/>
        </p:blipFill>
        <p:spPr>
          <a:xfrm>
            <a:off x="3192460" y="6054571"/>
            <a:ext cx="5046149" cy="6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08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컴파운드버튼</a:t>
            </a:r>
            <a:r>
              <a:rPr lang="en-US" altLang="ko-KR" sz="2400" dirty="0"/>
              <a:t>[3/4]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스위치와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토글버튼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스위치와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토글버튼은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모양만 조금 다를 뿐 용도는 거의 동일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2.1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82" y="2466171"/>
            <a:ext cx="76327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33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컴파운드버튼</a:t>
            </a:r>
            <a:r>
              <a:rPr lang="en-US" altLang="ko-KR" sz="2400" dirty="0"/>
              <a:t>[4/4]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라디오버튼과 라디오그룹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라디오버튼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개 중 하나만 선택해야 하는 경우에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라디오그룹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라디오버튼만 여러 개 나열하면 클릭하는 것마다 모두 중복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선택이 되므로 라디오그룹과 함께 사용해야 함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2.11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9" y="3124482"/>
            <a:ext cx="7658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[1/11]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(Image View)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그림을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출력하는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위젯으로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그림이 필요하거나 화면을 화려하게 구성할 때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이미지뷰에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보여줄 그림 파일은 프로젝트의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[res]-[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있어야 함</a:t>
            </a:r>
          </a:p>
        </p:txBody>
      </p:sp>
      <p:pic>
        <p:nvPicPr>
          <p:cNvPr id="3" name="Picture 2" descr="스크린샷 2019-02-04 오전 2.1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8" y="2864694"/>
            <a:ext cx="76327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43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[2/11]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및 이미지버튼의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이미지의 경로를 나타냄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maxHeight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maxWidth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이미지의 크기를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scaleType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이미지의 확대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축소 방식 지정</a:t>
            </a:r>
          </a:p>
        </p:txBody>
      </p:sp>
      <p:pic>
        <p:nvPicPr>
          <p:cNvPr id="2" name="Picture 1" descr="스크린샷 2019-02-04 오전 2.12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02" y="1544497"/>
            <a:ext cx="3628245" cy="49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54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[3/11]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이미지뷰와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이미지버튼의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전 2.12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9" y="1936189"/>
            <a:ext cx="7391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err="1"/>
              <a:t>뷰와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뷰</a:t>
            </a:r>
            <a:r>
              <a:rPr lang="ko-KR" altLang="en-US" sz="2400" b="1" dirty="0"/>
              <a:t> 상속을 이해한다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/>
              <a:t>기본 </a:t>
            </a:r>
            <a:r>
              <a:rPr lang="ko-KR" altLang="en-US" sz="2400" b="1" dirty="0" err="1"/>
              <a:t>위젯을</a:t>
            </a:r>
            <a:r>
              <a:rPr lang="ko-KR" altLang="en-US" sz="2400" b="1" dirty="0"/>
              <a:t> 다루는 방법을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/>
              <a:t>안드로이드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앱의</a:t>
            </a:r>
            <a:r>
              <a:rPr lang="ko-KR" altLang="en-US" sz="2400" b="1" dirty="0"/>
              <a:t> 기본적인 프로그래밍을 숙달한다</a:t>
            </a:r>
            <a:r>
              <a:rPr lang="en-US" altLang="ko-KR" sz="2400" b="1" dirty="0"/>
              <a:t>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1" y="1256052"/>
            <a:ext cx="8186983" cy="569149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[4/11]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/>
              <a:t>안드로이드</a:t>
            </a:r>
            <a:r>
              <a:rPr lang="ko-KR" altLang="en-US" b="1" dirty="0"/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Project4_2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com.cookandroid.project4_2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7" name="Picture 6" descr="스크린샷 2019-02-04 오전 2.14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28"/>
          <a:stretch/>
        </p:blipFill>
        <p:spPr>
          <a:xfrm>
            <a:off x="6045873" y="2102654"/>
            <a:ext cx="2673324" cy="4356100"/>
          </a:xfrm>
          <a:prstGeom prst="rect">
            <a:avLst/>
          </a:prstGeom>
        </p:spPr>
      </p:pic>
      <p:pic>
        <p:nvPicPr>
          <p:cNvPr id="9" name="Picture 8" descr="스크린샷 2019-02-04 오전 2.14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1" t="91585" r="212"/>
          <a:stretch/>
        </p:blipFill>
        <p:spPr>
          <a:xfrm>
            <a:off x="4702874" y="6040702"/>
            <a:ext cx="1338774" cy="3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9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[5/11]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198141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및 디자인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프로젝트의 </a:t>
            </a:r>
            <a:r>
              <a:rPr lang="en-US" altLang="ko-KR" sz="1600" b="1" dirty="0"/>
              <a:t>[res]-[</a:t>
            </a:r>
            <a:r>
              <a:rPr lang="en-US" altLang="ko-KR" sz="1600" b="1" dirty="0" err="1"/>
              <a:t>drawable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에 강아지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고양이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토끼 그림 파일을 미리 복사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6487126"/>
            <a:ext cx="1714500" cy="209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1" y="1256052"/>
            <a:ext cx="8186983" cy="569149"/>
          </a:xfrm>
          <a:prstGeom prst="rect">
            <a:avLst/>
          </a:prstGeom>
        </p:spPr>
      </p:pic>
      <p:pic>
        <p:nvPicPr>
          <p:cNvPr id="5" name="Picture 4" descr="스크린샷 2019-02-04 오전 2.15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2"/>
          <a:stretch/>
        </p:blipFill>
        <p:spPr>
          <a:xfrm>
            <a:off x="1177014" y="2676487"/>
            <a:ext cx="5808642" cy="40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69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[6/11]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및 디자인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400" b="1" dirty="0" err="1"/>
              <a:t>TextView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CheckBox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TextView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</a:t>
            </a:r>
            <a:r>
              <a:rPr lang="en-US" altLang="ko-KR" sz="1400" b="1" dirty="0" err="1"/>
              <a:t>RadioGroup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RadioButton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각각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Button, </a:t>
            </a:r>
            <a:r>
              <a:rPr lang="en-US" altLang="ko-KR" sz="1400" b="1" dirty="0" err="1"/>
              <a:t>ImageView</a:t>
            </a:r>
            <a:r>
              <a:rPr lang="ko-KR" altLang="en-US" sz="1400" b="1" dirty="0"/>
              <a:t>의 차례로 만듦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레이아웃에 </a:t>
            </a:r>
            <a:r>
              <a:rPr lang="en-US" altLang="ko-KR" sz="1400" b="1" dirty="0"/>
              <a:t>padding</a:t>
            </a:r>
            <a:r>
              <a:rPr lang="ko-KR" altLang="en-US" sz="1400" b="1" dirty="0"/>
              <a:t>을 적절히 지정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맨 위의 </a:t>
            </a:r>
            <a:r>
              <a:rPr lang="en-US" altLang="ko-KR" sz="1400" b="1" dirty="0" err="1"/>
              <a:t>TextView</a:t>
            </a:r>
            <a:r>
              <a:rPr lang="ko-KR" altLang="en-US" sz="1400" b="1" dirty="0"/>
              <a:t>와 </a:t>
            </a:r>
            <a:r>
              <a:rPr lang="en-US" altLang="ko-KR" sz="1400" b="1" dirty="0" err="1"/>
              <a:t>CheckBox</a:t>
            </a:r>
            <a:r>
              <a:rPr lang="ko-KR" altLang="en-US" sz="1400" b="1" dirty="0"/>
              <a:t>를 제외하고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</a:t>
            </a:r>
            <a:r>
              <a:rPr lang="ko-KR" altLang="en-US" sz="1400" b="1" dirty="0"/>
              <a:t>나머지 </a:t>
            </a:r>
            <a:r>
              <a:rPr lang="ko-KR" altLang="en-US" sz="1400" b="1" dirty="0" err="1"/>
              <a:t>위젯은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visibility </a:t>
            </a:r>
            <a:r>
              <a:rPr lang="ko-KR" altLang="en-US" sz="1400" b="1" dirty="0"/>
              <a:t>속성을 </a:t>
            </a:r>
            <a:r>
              <a:rPr lang="en-US" altLang="ko-KR" sz="1400" b="1" dirty="0"/>
              <a:t>invisible</a:t>
            </a:r>
          </a:p>
          <a:p>
            <a:pPr marL="539750" lvl="2" indent="0">
              <a:buNone/>
            </a:pPr>
            <a:r>
              <a:rPr lang="ko-KR" altLang="en-US" sz="1400" b="1" dirty="0"/>
              <a:t>      </a:t>
            </a:r>
            <a:r>
              <a:rPr lang="ko-KR" altLang="en-US" sz="1400" b="1" dirty="0" err="1"/>
              <a:t>로</a:t>
            </a:r>
            <a:r>
              <a:rPr lang="ko-KR" altLang="en-US" sz="1400" b="1" dirty="0"/>
              <a:t> 지정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위에서부터 </a:t>
            </a:r>
            <a:r>
              <a:rPr lang="en-US" altLang="ko-KR" sz="1400" b="1" dirty="0"/>
              <a:t>Text1, </a:t>
            </a:r>
            <a:r>
              <a:rPr lang="en-US" altLang="ko-KR" sz="1400" b="1" dirty="0" err="1"/>
              <a:t>ChkAgree</a:t>
            </a:r>
            <a:r>
              <a:rPr lang="en-US" altLang="ko-KR" sz="1400" b="1" dirty="0"/>
              <a:t>,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Text2, Rgroup1, </a:t>
            </a:r>
            <a:r>
              <a:rPr lang="en-US" altLang="ko-KR" sz="1400" b="1" dirty="0" err="1"/>
              <a:t>RdoDog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RdoCat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</a:t>
            </a:r>
            <a:r>
              <a:rPr lang="en-US" altLang="ko-KR" sz="1400" b="1" dirty="0" err="1"/>
              <a:t>RdoRabbit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BtnOK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ImgPet</a:t>
            </a:r>
            <a:r>
              <a:rPr lang="ko-KR" altLang="en-US" sz="1400" b="1" dirty="0"/>
              <a:t>으로 함</a:t>
            </a:r>
            <a:endParaRPr lang="en-US" altLang="ko-KR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1" y="1256052"/>
            <a:ext cx="8186983" cy="569149"/>
          </a:xfrm>
          <a:prstGeom prst="rect">
            <a:avLst/>
          </a:prstGeom>
        </p:spPr>
      </p:pic>
      <p:pic>
        <p:nvPicPr>
          <p:cNvPr id="2" name="Picture 1" descr="스크린샷 2019-02-04 오전 2.16.5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36" y="2306036"/>
            <a:ext cx="4187960" cy="2165447"/>
          </a:xfrm>
          <a:prstGeom prst="rect">
            <a:avLst/>
          </a:prstGeom>
        </p:spPr>
      </p:pic>
      <p:pic>
        <p:nvPicPr>
          <p:cNvPr id="4" name="Picture 3" descr="스크린샷 2019-02-04 오전 2.16.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/>
          <a:stretch/>
        </p:blipFill>
        <p:spPr>
          <a:xfrm>
            <a:off x="4571999" y="4419600"/>
            <a:ext cx="4148289" cy="1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61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[7/11]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1" y="1256052"/>
            <a:ext cx="8186983" cy="569149"/>
          </a:xfrm>
          <a:prstGeom prst="rect">
            <a:avLst/>
          </a:prstGeom>
        </p:spPr>
      </p:pic>
      <p:pic>
        <p:nvPicPr>
          <p:cNvPr id="4" name="Picture 3" descr="스크린샷 2019-02-04 오전 2.18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44801"/>
            <a:ext cx="6921500" cy="36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[8/11]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위젯을</a:t>
            </a:r>
            <a:r>
              <a:rPr lang="ko-KR" altLang="en-US" sz="1600" b="1" dirty="0"/>
              <a:t> 변수에 대입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1" y="1256052"/>
            <a:ext cx="8186983" cy="569149"/>
          </a:xfrm>
          <a:prstGeom prst="rect">
            <a:avLst/>
          </a:prstGeom>
        </p:spPr>
      </p:pic>
      <p:pic>
        <p:nvPicPr>
          <p:cNvPr id="2" name="Picture 1" descr="스크린샷 2019-02-04 오전 2.19.2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79882"/>
            <a:ext cx="5626100" cy="39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52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[9/11]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시작함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체크박스를 체크</a:t>
            </a:r>
            <a:r>
              <a:rPr lang="en-US" altLang="ko-KR" sz="1600" b="1" dirty="0"/>
              <a:t>/</a:t>
            </a:r>
            <a:r>
              <a:rPr lang="ko-KR" altLang="en-US" sz="1600" b="1" dirty="0" err="1"/>
              <a:t>언체크할</a:t>
            </a:r>
            <a:r>
              <a:rPr lang="ko-KR" altLang="en-US" sz="1600" b="1" dirty="0"/>
              <a:t> 때 동작하는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내부에 정의</a:t>
            </a:r>
            <a:endParaRPr lang="en-US" altLang="ko-KR" sz="1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1" y="1256052"/>
            <a:ext cx="8186983" cy="569149"/>
          </a:xfrm>
          <a:prstGeom prst="rect">
            <a:avLst/>
          </a:prstGeom>
        </p:spPr>
      </p:pic>
      <p:pic>
        <p:nvPicPr>
          <p:cNvPr id="2" name="Picture 1" descr="스크린샷 2019-02-04 오전 2.20.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55901"/>
            <a:ext cx="5486400" cy="3169256"/>
          </a:xfrm>
          <a:prstGeom prst="rect">
            <a:avLst/>
          </a:prstGeom>
        </p:spPr>
      </p:pic>
      <p:pic>
        <p:nvPicPr>
          <p:cNvPr id="4" name="Picture 3" descr="스크린샷 2019-02-04 오전 2.20.1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>
          <a:xfrm>
            <a:off x="1155700" y="5847710"/>
            <a:ext cx="5422900" cy="10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16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[10/11]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선택 완료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클릭하면 동작하는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내부에 정의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1" y="1256052"/>
            <a:ext cx="8186983" cy="569149"/>
          </a:xfrm>
          <a:prstGeom prst="rect">
            <a:avLst/>
          </a:prstGeom>
        </p:spPr>
      </p:pic>
      <p:pic>
        <p:nvPicPr>
          <p:cNvPr id="2" name="Picture 1" descr="스크린샷 2019-02-04 오전 2.21.2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43200"/>
            <a:ext cx="5613841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96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[11/11]</a:t>
            </a:r>
            <a:endParaRPr lang="ko-KR" altLang="en-US" sz="2400" dirty="0"/>
          </a:p>
        </p:txBody>
      </p:sp>
      <p:pic>
        <p:nvPicPr>
          <p:cNvPr id="3" name="Picture 2" descr="스크린샷 2019-02-04 오전 2.21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57300"/>
            <a:ext cx="7581900" cy="41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0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 익히기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/>
              <a:t>레이아웃의 개념을 이해한다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/>
              <a:t>화면을 다양한 레이아웃으로 구성한다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/>
              <a:t>Java </a:t>
            </a:r>
            <a:r>
              <a:rPr lang="ko-KR" altLang="en-US" sz="2400" b="1" dirty="0"/>
              <a:t>코드만으로 화면을 작성해본다</a:t>
            </a:r>
            <a:r>
              <a:rPr lang="en-US" altLang="ko-KR" sz="2400" b="1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뷰의</a:t>
            </a:r>
            <a:r>
              <a:rPr lang="ko-KR" altLang="en-US" sz="2400" b="1" dirty="0">
                <a:latin typeface="맑은 고딕" panose="020B0503020000020004" pitchFamily="50" charset="-127"/>
              </a:rPr>
              <a:t> 개요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>
                <a:latin typeface="맑은 고딕" panose="020B0503020000020004" pitchFamily="50" charset="-127"/>
              </a:rPr>
              <a:t>기본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위젯</a:t>
            </a:r>
            <a:r>
              <a:rPr lang="ko-KR" altLang="en-US" sz="2400" b="1" dirty="0">
                <a:latin typeface="맑은 고딕" panose="020B0503020000020004" pitchFamily="50" charset="-127"/>
              </a:rPr>
              <a:t> 다루기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</a:rPr>
              <a:t>기본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위젯</a:t>
            </a:r>
            <a:r>
              <a:rPr lang="ko-KR" altLang="en-US" sz="2400" b="1" dirty="0">
                <a:latin typeface="맑은 고딕" panose="020B0503020000020004" pitchFamily="50" charset="-127"/>
              </a:rPr>
              <a:t> 활용하기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레이아웃의 개요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리니어레이아웃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</a:rPr>
              <a:t>기타 레이아웃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98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레이아웃 개요 ▶</a:t>
            </a:r>
            <a:r>
              <a:rPr lang="ko-KR" altLang="en-US" sz="2400" dirty="0"/>
              <a:t> 레이아웃 기본 개념</a:t>
            </a:r>
            <a:r>
              <a:rPr lang="en-US" altLang="ko-KR" sz="2400" dirty="0"/>
              <a:t>[1/2]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레이아웃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ViewGroup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클래스로부터 상속받으며 내부에 무엇을 담는 용도로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중에서 가장 많이 사용되는 것은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LinearLayout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2" name="Picture 1" descr="스크린샷 2019-02-04 오후 2.13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42" y="2894545"/>
            <a:ext cx="8337644" cy="29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79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레이아웃 개요 ▶</a:t>
            </a:r>
            <a:r>
              <a:rPr lang="ko-KR" altLang="en-US" sz="2400" dirty="0"/>
              <a:t> 레이아웃 기본 개념</a:t>
            </a:r>
            <a:r>
              <a:rPr lang="en-US" altLang="ko-KR" sz="2400" dirty="0"/>
              <a:t>[2/2]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레이아웃에서 자주 사용되는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orientation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수직 또는 수평 방향을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gravity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정렬 방향을 좌측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우측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중앙으로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padding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여백을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layout_weight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레이아웃이 전체 화면에서 차지하는 공간의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가중값을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설정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		        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개의 레이아웃이 중복될 때 주로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baselineAligned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위젯을 보기 좋게 정렬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484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레이아웃 개요 ▶</a:t>
            </a:r>
            <a:r>
              <a:rPr lang="ko-KR" altLang="en-US" sz="2400" dirty="0"/>
              <a:t> 레이아웃의 종류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레이아웃의 종류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: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왼쪽 위부터 아래쪽 또는 오른쪽으로 차례로 배치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자신이 속한 레이아웃의 상하좌우의 위치를 지정하여 배치  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테이블레이아웃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행과 열의 개수를 지정한 테이블 형태로 배열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테이블레이아웃과 비슷하지만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행 또는 열을 확장하여 다양하게 배치할 때 더 편리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프레임레이아웃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왼쪽 위에 일률적으로 겹쳐서 배치하여 중복해서 보이는 효과를 냄 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2.14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4" y="1947494"/>
            <a:ext cx="6759004" cy="23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08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[1/7]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orientation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리니어레이아웃의 가장 기본적인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리니어레이아웃 안에 포함될 위젯의 배치를 수직방향으로 쌓음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Horizontal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수평 방향으로 쌓겠다는 의미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15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5" y="3213121"/>
            <a:ext cx="8087449" cy="31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29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[2/7]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orientation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속성이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값인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2.1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29" y="1985499"/>
            <a:ext cx="7605706" cy="46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38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[3/7]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orientation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속성이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horizontal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값인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16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8" y="2062941"/>
            <a:ext cx="7636179" cy="338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8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[4/7]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gravity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gravity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레이아웃 안의 위젯을 어디에 배치할 것인지를 결정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2.17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28" y="2434291"/>
            <a:ext cx="7697471" cy="36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74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[5/7]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layout_gravity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layout_gravity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자신의 위치를 부모의 어디쯤에 위치시킬지를 결정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18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9" y="2420734"/>
            <a:ext cx="7717019" cy="39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7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[6/7]</a:t>
            </a:r>
            <a:endParaRPr lang="ko-KR" altLang="en-US" sz="2400" dirty="0"/>
          </a:p>
        </p:txBody>
      </p:sp>
      <p:pic>
        <p:nvPicPr>
          <p:cNvPr id="3" name="Picture 2" descr="스크린샷 2019-02-04 오후 2.19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2" y="1339199"/>
            <a:ext cx="8204236" cy="3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6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9-02-04 오전 12.37.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88" b="2830"/>
          <a:stretch/>
        </p:blipFill>
        <p:spPr>
          <a:xfrm>
            <a:off x="4035223" y="2923111"/>
            <a:ext cx="5080151" cy="3761506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뷰그룹</a:t>
            </a:r>
            <a:r>
              <a:rPr lang="en-US" altLang="ko-KR" sz="2400" dirty="0"/>
              <a:t>[1/5]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화면에서 실제로 사용되는 것들은 모두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View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클래스 상속을 받음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클래스는 다른 말로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＇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＇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이라고도 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담을 수 있는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레이아웃이라고 함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레이아웃은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ViewGroup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 아래 존재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5" descr="스크린샷 2019-02-04 오전 12.37.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7" t="90263" r="490" b="2829"/>
          <a:stretch/>
        </p:blipFill>
        <p:spPr>
          <a:xfrm>
            <a:off x="3141292" y="6383809"/>
            <a:ext cx="1787863" cy="26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[7/7]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baselineAligned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baselineAligned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크기가 다른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보기 좋게 정렬함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false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값을 가질 수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2.19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38" y="2842511"/>
            <a:ext cx="4719815" cy="37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9-02-04 오후 2.20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3" y="1991061"/>
            <a:ext cx="7645400" cy="439420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중복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[1/5]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중복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형태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5" descr="스크린샷 2019-02-04 오후 2.20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91" y="2270231"/>
            <a:ext cx="2477290" cy="3540272"/>
          </a:xfrm>
          <a:prstGeom prst="rect">
            <a:avLst/>
          </a:prstGeom>
        </p:spPr>
      </p:pic>
      <p:pic>
        <p:nvPicPr>
          <p:cNvPr id="7" name="Picture 6" descr="스크린샷 2019-02-04 오후 2.21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03" y="5849866"/>
            <a:ext cx="2369274" cy="2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638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중복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[2/5]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layout_weight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리니어레이아웃을 여러 개 사용할 경우 각 레이아웃의 크기를 지정할 때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2.22.3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1" y="2424990"/>
            <a:ext cx="4291896" cy="1113599"/>
          </a:xfrm>
          <a:prstGeom prst="rect">
            <a:avLst/>
          </a:prstGeom>
        </p:spPr>
      </p:pic>
      <p:pic>
        <p:nvPicPr>
          <p:cNvPr id="5" name="Picture 4" descr="스크린샷 2019-02-04 오후 2.22.4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9"/>
          <a:stretch/>
        </p:blipFill>
        <p:spPr>
          <a:xfrm>
            <a:off x="398976" y="3471333"/>
            <a:ext cx="4270391" cy="2244876"/>
          </a:xfrm>
          <a:prstGeom prst="rect">
            <a:avLst/>
          </a:prstGeom>
        </p:spPr>
      </p:pic>
      <p:pic>
        <p:nvPicPr>
          <p:cNvPr id="10" name="Picture 9" descr="스크린샷 2019-02-04 오후 2.24.4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"/>
          <a:stretch/>
        </p:blipFill>
        <p:spPr>
          <a:xfrm>
            <a:off x="4686300" y="2679700"/>
            <a:ext cx="4343400" cy="260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중복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[3/5]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로 변경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25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32000"/>
            <a:ext cx="6400800" cy="45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02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중복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[4/5]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layout_weight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로 지정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2.26.3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070100"/>
            <a:ext cx="5649988" cy="1699529"/>
          </a:xfrm>
          <a:prstGeom prst="rect">
            <a:avLst/>
          </a:prstGeom>
        </p:spPr>
      </p:pic>
      <p:pic>
        <p:nvPicPr>
          <p:cNvPr id="7" name="Picture 6" descr="스크린샷 2019-02-04 오후 2.26.3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/>
          <a:stretch/>
        </p:blipFill>
        <p:spPr>
          <a:xfrm>
            <a:off x="571500" y="3594099"/>
            <a:ext cx="5651500" cy="30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6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ko-KR" altLang="en-US" sz="2400" dirty="0"/>
              <a:t>중복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[5/5]</a:t>
            </a:r>
            <a:endParaRPr lang="ko-KR" altLang="en-US" sz="2400" dirty="0"/>
          </a:p>
        </p:txBody>
      </p:sp>
      <p:pic>
        <p:nvPicPr>
          <p:cNvPr id="2" name="Picture 1" descr="스크린샷 2019-02-04 오후 2.29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248032"/>
            <a:ext cx="7747000" cy="496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284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만들기</a:t>
            </a:r>
            <a:r>
              <a:rPr lang="en-US" altLang="ko-KR" sz="2400" dirty="0"/>
              <a:t>[1/5]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 동작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2.30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1943100"/>
            <a:ext cx="6878053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37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만들기</a:t>
            </a:r>
            <a:r>
              <a:rPr lang="en-US" altLang="ko-KR" sz="2400" dirty="0"/>
              <a:t>[2/5]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버튼을 클릭하면 토스트 메시지가 출력되는 화면을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코딩해보자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안드로이드 프로젝트 생성 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Project5_1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com.cookandroid.project5_1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sz="1600" b="1" dirty="0"/>
              <a:t>activity_</a:t>
            </a:r>
            <a:r>
              <a:rPr lang="en-US" altLang="ko-KR" sz="1600" b="1" dirty="0"/>
              <a:t>main.xml </a:t>
            </a:r>
            <a:r>
              <a:rPr lang="ko-KR" altLang="en-US" sz="1600" b="1" dirty="0"/>
              <a:t>삭제</a:t>
            </a:r>
            <a:endParaRPr lang="en-US" altLang="ko-KR" sz="16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sz="1600" b="1" dirty="0"/>
              <a:t>a</a:t>
            </a:r>
            <a:r>
              <a:rPr lang="fr-FR" sz="1600" b="1" dirty="0"/>
              <a:t>ctivity_</a:t>
            </a:r>
            <a:r>
              <a:rPr lang="en-US" altLang="ko-KR" sz="1600" b="1" dirty="0" err="1"/>
              <a:t>main.xml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삭제했기 때문에 오류가 발생함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오류 행 앞에 </a:t>
            </a:r>
            <a:r>
              <a:rPr lang="en-US" altLang="ko-KR" sz="1600" b="1" dirty="0"/>
              <a:t>//</a:t>
            </a:r>
            <a:r>
              <a:rPr lang="ko-KR" altLang="en-US" sz="1600" b="1" dirty="0"/>
              <a:t>를 붙여 주석으로 처리한 후 진행 </a:t>
            </a:r>
            <a:endParaRPr lang="en-US" altLang="ko-KR" sz="16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Picture 1" descr="스크린샷 2019-02-04 오후 2.31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2448720"/>
            <a:ext cx="2429429" cy="41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187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만들기</a:t>
            </a:r>
            <a:r>
              <a:rPr lang="en-US" altLang="ko-KR" sz="2400" dirty="0"/>
              <a:t>[3/5]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리니어레이아웃을 생성하는 코드를 작성하고 실행</a:t>
            </a:r>
            <a:endParaRPr lang="en-US" altLang="ko-KR" sz="18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Picture 3" descr="스크린샷 2019-02-04 오후 2.32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394757"/>
            <a:ext cx="7175500" cy="4083295"/>
          </a:xfrm>
          <a:prstGeom prst="rect">
            <a:avLst/>
          </a:prstGeom>
        </p:spPr>
      </p:pic>
      <p:pic>
        <p:nvPicPr>
          <p:cNvPr id="6" name="Picture 5" descr="스크린샷 2019-02-04 오후 2.33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2475"/>
          <a:stretch/>
        </p:blipFill>
        <p:spPr>
          <a:xfrm>
            <a:off x="6934200" y="4254500"/>
            <a:ext cx="2065426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44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만들기</a:t>
            </a:r>
            <a:r>
              <a:rPr lang="en-US" altLang="ko-KR" sz="2400" dirty="0"/>
              <a:t>[4/5]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버튼을 만들고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버튼을 클릭했을 때 토스트 메시지를 작성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onCreate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안에 이어서 코딩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8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Picture 3" descr="스크린샷 2019-02-04 오후 2.33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7878"/>
            <a:ext cx="7023100" cy="348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2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뷰그룹</a:t>
            </a:r>
            <a:r>
              <a:rPr lang="en-US" altLang="ko-KR" sz="2400" dirty="0"/>
              <a:t>[2/5]</a:t>
            </a:r>
            <a:endParaRPr lang="ko-KR" altLang="en-US" sz="2400" dirty="0"/>
          </a:p>
        </p:txBody>
      </p:sp>
      <p:pic>
        <p:nvPicPr>
          <p:cNvPr id="2" name="Picture 1" descr="스크린샷 2019-02-04 오전 12.38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0" y="1219943"/>
            <a:ext cx="7066561" cy="54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15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만들기</a:t>
            </a:r>
            <a:r>
              <a:rPr lang="en-US" altLang="ko-KR" sz="2400" dirty="0"/>
              <a:t>[5/5]</a:t>
            </a:r>
            <a:endParaRPr lang="ko-KR" altLang="en-US" sz="2400" dirty="0"/>
          </a:p>
        </p:txBody>
      </p:sp>
      <p:pic>
        <p:nvPicPr>
          <p:cNvPr id="2" name="Picture 1" descr="스크린샷 2019-02-04 오후 2.34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333500"/>
            <a:ext cx="7683500" cy="42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37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[1/6]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상대 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렐러티브레이아웃은 레이아웃 내부에 포함된 위젯을 상대적인 위치로 배치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렐러티브레이아웃의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상하좌우에 배치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35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13100"/>
            <a:ext cx="5764796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724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[2/6]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36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661" y="1438275"/>
            <a:ext cx="5762739" cy="51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57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9-02-04 오후 2.37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43200"/>
            <a:ext cx="7269136" cy="389890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[3/6]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상대 위치에 배치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각 속성의 값은 다른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지정하면 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@+id/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기준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아이디”와 같은 형식으로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73203" y="5466560"/>
            <a:ext cx="2516747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간략하게 표현하기 위해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속성 이름의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layout_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은 생략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5357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[4/6]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안에서 다른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특정한 곳 배치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38.0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5800"/>
            <a:ext cx="4559300" cy="1359898"/>
          </a:xfrm>
          <a:prstGeom prst="rect">
            <a:avLst/>
          </a:prstGeom>
        </p:spPr>
      </p:pic>
      <p:pic>
        <p:nvPicPr>
          <p:cNvPr id="7" name="Picture 6" descr="스크린샷 2019-02-04 오후 2.38.1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>
          <a:xfrm>
            <a:off x="533400" y="3200401"/>
            <a:ext cx="4572000" cy="354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84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[5/6]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여러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위젯에서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상대 위치를 지정한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2.3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981200"/>
            <a:ext cx="5361163" cy="45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981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[6/6]</a:t>
            </a:r>
            <a:endParaRPr lang="ko-KR" altLang="en-US" sz="2400" dirty="0"/>
          </a:p>
        </p:txBody>
      </p:sp>
      <p:pic>
        <p:nvPicPr>
          <p:cNvPr id="3" name="Picture 2" descr="스크린샷 2019-02-04 오후 2.40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06500"/>
            <a:ext cx="7531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506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[1/8]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테이블레이아웃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TableLayout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표 형태로 배치할 때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함께 사용되는데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개수가 바로 행의 개수가 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열의 개수는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안에 포함된 위젯의 수로 결정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 3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4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테이블레이아웃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2.41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371850"/>
            <a:ext cx="3654125" cy="32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320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[2/8]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테이블레이아웃의 속성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layout_column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지정된 열에 현재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표시하라는 의미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stretchColumns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지정된 열의 폭을 늘리라는 의미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stretchColumns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=“*”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각 셀을 같은 크기로 확장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전체 화면이 꽉 차는 효과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6031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[3/8]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테이블레이아웃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42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62107"/>
            <a:ext cx="5715000" cy="46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뷰의 개요 ▶</a:t>
            </a:r>
            <a:r>
              <a:rPr lang="ko-KR" altLang="en-US" sz="2400" dirty="0"/>
              <a:t> 뷰와 뷰그룹</a:t>
            </a:r>
            <a:r>
              <a:rPr lang="en-US" altLang="ko-KR" sz="2400" dirty="0"/>
              <a:t>[</a:t>
            </a:r>
            <a:r>
              <a:rPr lang="ko-KR" altLang="ko-KR" sz="2400" dirty="0"/>
              <a:t>3</a:t>
            </a:r>
            <a:r>
              <a:rPr lang="en-US" altLang="ko-KR" sz="2400" dirty="0"/>
              <a:t>/5]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Button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전 12.39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0" y="1956523"/>
            <a:ext cx="7069137" cy="42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317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31900"/>
            <a:ext cx="8153400" cy="566814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[4/8]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테이블레이아웃을 활용하여 숫자 버튼까지 있는 계산기를 만들어보자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안드로이드 프로젝트 생성 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프로젝트 이름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Project5_2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패키지 이름 </a:t>
            </a:r>
            <a:r>
              <a:rPr lang="en-US" altLang="ko-KR" sz="1400" b="1" dirty="0"/>
              <a:t>: com.cookandroid.project5_2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400" b="1" dirty="0" err="1"/>
              <a:t>TableLayout</a:t>
            </a:r>
            <a:r>
              <a:rPr lang="en-US" altLang="ko-KR" sz="1400" b="1" dirty="0"/>
              <a:t> 1</a:t>
            </a:r>
            <a:r>
              <a:rPr lang="ko-KR" altLang="en-US" sz="1400" b="1" dirty="0"/>
              <a:t>개와 </a:t>
            </a:r>
            <a:r>
              <a:rPr lang="en-US" altLang="ko-KR" sz="1400" b="1" dirty="0" err="1"/>
              <a:t>TableRow</a:t>
            </a:r>
            <a:r>
              <a:rPr lang="en-US" altLang="ko-KR" sz="1400" b="1" dirty="0"/>
              <a:t> 9</a:t>
            </a:r>
            <a:r>
              <a:rPr lang="ko-KR" altLang="en-US" sz="1400" b="1" dirty="0"/>
              <a:t>개로 구성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/>
              <a:t>에디트텍스트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숫자 버튼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연산 버튼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텍스트뷰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개를 생성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연산 버튼 </a:t>
            </a:r>
            <a:r>
              <a:rPr lang="ko-KR" altLang="en-US" sz="1400" b="1" dirty="0" err="1"/>
              <a:t>위젯에는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layout_margin</a:t>
            </a:r>
            <a:r>
              <a:rPr lang="ko-KR" altLang="en-US" sz="1400" b="1" dirty="0"/>
              <a:t>을 적절히 지정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결과를 보여줄 </a:t>
            </a:r>
            <a:r>
              <a:rPr lang="en-US" altLang="ko-KR" sz="1400" b="1" dirty="0" err="1"/>
              <a:t>TextView</a:t>
            </a:r>
            <a:r>
              <a:rPr lang="ko-KR" altLang="en-US" sz="1400" b="1" dirty="0"/>
              <a:t>는 색상을 빨간색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글자 크기는 </a:t>
            </a:r>
            <a:r>
              <a:rPr lang="en-US" altLang="ko-KR" sz="1400" b="1" dirty="0"/>
              <a:t>20dp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각 </a:t>
            </a: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위에서부터 </a:t>
            </a:r>
            <a:r>
              <a:rPr lang="en-US" altLang="ko-KR" sz="1400" b="1" dirty="0"/>
              <a:t>Edit1, Edit2, BtnNum0~9, </a:t>
            </a:r>
            <a:r>
              <a:rPr lang="en-US" altLang="ko-KR" sz="1400" b="1" dirty="0" err="1"/>
              <a:t>BtnAdd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</a:t>
            </a:r>
            <a:r>
              <a:rPr lang="en-US" altLang="ko-KR" sz="1400" b="1" dirty="0" err="1"/>
              <a:t>BtnSub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BtnMul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BtnDiv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TextResult</a:t>
            </a:r>
            <a:endParaRPr lang="en-US" altLang="ko-KR" sz="1400" b="1" dirty="0"/>
          </a:p>
        </p:txBody>
      </p:sp>
      <p:pic>
        <p:nvPicPr>
          <p:cNvPr id="5" name="Picture 4" descr="스크린샷 2019-02-04 오후 2.43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05"/>
          <a:stretch/>
        </p:blipFill>
        <p:spPr>
          <a:xfrm>
            <a:off x="6388100" y="2540000"/>
            <a:ext cx="2286000" cy="3644900"/>
          </a:xfrm>
          <a:prstGeom prst="rect">
            <a:avLst/>
          </a:prstGeom>
        </p:spPr>
      </p:pic>
      <p:pic>
        <p:nvPicPr>
          <p:cNvPr id="10" name="Picture 9" descr="스크린샷 2019-02-04 오후 2.43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3" t="92335" r="231"/>
          <a:stretch/>
        </p:blipFill>
        <p:spPr>
          <a:xfrm>
            <a:off x="5524500" y="6223000"/>
            <a:ext cx="3175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49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[5/8]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31900"/>
            <a:ext cx="8153400" cy="566814"/>
          </a:xfrm>
          <a:prstGeom prst="rect">
            <a:avLst/>
          </a:prstGeom>
        </p:spPr>
      </p:pic>
      <p:pic>
        <p:nvPicPr>
          <p:cNvPr id="2" name="Picture 1" descr="스크린샷 2019-02-04 오후 2.45.4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2374900"/>
            <a:ext cx="4254500" cy="3262026"/>
          </a:xfrm>
          <a:prstGeom prst="rect">
            <a:avLst/>
          </a:prstGeom>
        </p:spPr>
      </p:pic>
      <p:pic>
        <p:nvPicPr>
          <p:cNvPr id="4" name="Picture 3" descr="스크린샷 2019-02-04 오후 2.45.5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2603500"/>
            <a:ext cx="4267200" cy="30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036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스크린샷 2019-02-04 오후 2.47.3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34" y="3390900"/>
            <a:ext cx="4549065" cy="3220301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[6/8]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전역변수 선언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숫자 버튼을 제외한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 위젯에 대응할 위젯 변수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입력될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 문자열을 저장할 문자열 변수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계산 결과를 저장할 정수 변수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 숫자 버튼을 저장할 버튼 배열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 버튼의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를 저장할 정수형 배열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증가값으로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사용할 정수 변수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231900"/>
            <a:ext cx="8153400" cy="5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22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[7/8]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숫자 버튼이 없다고 가정하고 </a:t>
            </a:r>
            <a:b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연산 버튼을 터치했을 때의 </a:t>
            </a:r>
            <a:b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내용을 코딩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31900"/>
            <a:ext cx="8153400" cy="566814"/>
          </a:xfrm>
          <a:prstGeom prst="rect">
            <a:avLst/>
          </a:prstGeom>
        </p:spPr>
      </p:pic>
      <p:pic>
        <p:nvPicPr>
          <p:cNvPr id="2" name="Picture 1" descr="스크린샷 2019-02-04 오후 2.48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1993899"/>
            <a:ext cx="4911501" cy="46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270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[8/8]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숫자 버튼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개를 배열 변수에 대입한 후에 각 버튼의 클릭 이벤트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만듦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31900"/>
            <a:ext cx="8153400" cy="566814"/>
          </a:xfrm>
          <a:prstGeom prst="rect">
            <a:avLst/>
          </a:prstGeom>
        </p:spPr>
      </p:pic>
      <p:pic>
        <p:nvPicPr>
          <p:cNvPr id="2" name="Picture 1" descr="스크린샷 2019-02-04 오후 2.49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63253"/>
            <a:ext cx="3822700" cy="402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431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스크린샷 2019-02-04 오후 2.51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2184400"/>
            <a:ext cx="4532126" cy="426720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그리드레이아웃</a:t>
            </a:r>
            <a:r>
              <a:rPr lang="en-US" altLang="ko-KR" sz="2400" dirty="0"/>
              <a:t>[1/4]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GridLayout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테이블레이아웃처럼 위젯을 표 형태로 배치할 때 사용하지만 좀 더 직관적임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 4.0(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아이스크림 샌드위치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API 14)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4" descr="스크린샷 2019-02-04 오후 2.50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08300"/>
            <a:ext cx="2060247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30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그리드레이아웃</a:t>
            </a:r>
            <a:r>
              <a:rPr lang="en-US" altLang="ko-KR" sz="2400" dirty="0"/>
              <a:t>[2/4]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9087718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GridLayout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자체에 자주 사용되는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rowCount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행 개수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columnCount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열의 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Orientation 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그리드를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수평 방향을 우선할지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수직 방향을 우선할지를 결정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안에 포함될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위젯에서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자주 사용되는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자신이 위치할 행 번호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(0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번부터 시작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Layout_column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자신이 위치할 열 번호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(0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번부터 시작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Layout_rowSpan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행을 지정된 수만큼 확장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layout_columnSpan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열을 지정된 수만큼 확장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layout_gravity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fill,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fill_vertical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fill_horizontal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등으로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06450" lvl="3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        	           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행 또는 열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확장시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확장된 셀에 꽉 채우는 효과를 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5862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그리드레이아웃</a:t>
            </a:r>
            <a:r>
              <a:rPr lang="en-US" altLang="ko-KR" sz="2400" dirty="0"/>
              <a:t>[3/4]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9087718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5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93900"/>
            <a:ext cx="4925741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926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그리드레이아웃</a:t>
            </a:r>
            <a:r>
              <a:rPr lang="en-US" altLang="ko-KR" sz="2400" dirty="0"/>
              <a:t>[4/4]</a:t>
            </a:r>
            <a:endParaRPr lang="ko-KR" altLang="en-US" sz="2400" dirty="0"/>
          </a:p>
        </p:txBody>
      </p:sp>
      <p:pic>
        <p:nvPicPr>
          <p:cNvPr id="3" name="Picture 2" descr="스크린샷 2019-02-04 오후 2.5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70000"/>
            <a:ext cx="67945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0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프레임레이아웃</a:t>
            </a:r>
            <a:r>
              <a:rPr lang="en-US" altLang="ko-KR" sz="2400" dirty="0"/>
              <a:t>[1/3]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프레임레이아웃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FrameLayout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단순히 레이아웃 내의 위젯을 왼쪽 상단부터 겹쳐서 출력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프레임레이아웃 자체로 사용하기보다는 탭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등과 혼용해서 사용할 때 유용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2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793999"/>
            <a:ext cx="4610100" cy="308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2052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페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C3A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2537</TotalTime>
  <Words>4005</Words>
  <Application>Microsoft Office PowerPoint</Application>
  <PresentationFormat>화면 슬라이드 쇼(4:3)</PresentationFormat>
  <Paragraphs>613</Paragraphs>
  <Slides>151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151</vt:i4>
      </vt:variant>
    </vt:vector>
  </HeadingPairs>
  <TitlesOfParts>
    <vt:vector size="161" baseType="lpstr">
      <vt:lpstr>HY견고딕</vt:lpstr>
      <vt:lpstr>HY헤드라인M</vt:lpstr>
      <vt:lpstr>굴림</vt:lpstr>
      <vt:lpstr>맑은 고딕</vt:lpstr>
      <vt:lpstr>Arial</vt:lpstr>
      <vt:lpstr>Times New Roman</vt:lpstr>
      <vt:lpstr>Verdana</vt:lpstr>
      <vt:lpstr>Wingdings</vt:lpstr>
      <vt:lpstr>기본페이지</vt:lpstr>
      <vt:lpstr>Standarddesign</vt:lpstr>
      <vt:lpstr>오픈소스전문프로젝트  04</vt:lpstr>
      <vt:lpstr>Report #03</vt:lpstr>
      <vt:lpstr>Report #02</vt:lpstr>
      <vt:lpstr>04. 기본 위젯 익히기</vt:lpstr>
      <vt:lpstr>PowerPoint 프레젠테이션</vt:lpstr>
      <vt:lpstr>PowerPoint 프레젠테이션</vt:lpstr>
      <vt:lpstr>1. 뷰의 개요 ▶ 뷰와 뷰그룹[1/5]</vt:lpstr>
      <vt:lpstr>1. 뷰의 개요 ▶ 뷰와 뷰그룹[2/5]</vt:lpstr>
      <vt:lpstr>1. 뷰의 개요 ▶ 뷰와 뷰그룹[3/5]</vt:lpstr>
      <vt:lpstr>1. 뷰의 개요 ▶ 뷰와 뷰그룹[4/5]</vt:lpstr>
      <vt:lpstr>1. 뷰의 개요 ▶ 뷰와 뷰그룹[5/5]</vt:lpstr>
      <vt:lpstr>1. 뷰의 개요 ▶ View 클래스의 XML 속성[1/14]</vt:lpstr>
      <vt:lpstr>1. 뷰의 개요 ▶ View 클래스의 XML 속성[2/14]</vt:lpstr>
      <vt:lpstr>1. 뷰의 개요 ▶ View 클래스의 XML 속성[3/14]</vt:lpstr>
      <vt:lpstr>1. 뷰의 개요 ▶ View 클래스의 XML 속성[4/14]</vt:lpstr>
      <vt:lpstr>1. 뷰의 개요 ▶ View 클래스의 XML 속성[5/14]</vt:lpstr>
      <vt:lpstr>1. 뷰의 개요 ▶ View 클래스의 XML 속성[6/14]</vt:lpstr>
      <vt:lpstr>1. 뷰의 개요 ▶ View 클래스의 XML 속성[7/14]</vt:lpstr>
      <vt:lpstr>1. 뷰의 개요 ▶ View 클래스의 XML 속성[8/14]</vt:lpstr>
      <vt:lpstr>1. 뷰의 개요 ▶ View 클래스의 XML 속성[9/14]</vt:lpstr>
      <vt:lpstr>1. 뷰의 개요 ▶ View 클래스의 XML 속성[10/14]</vt:lpstr>
      <vt:lpstr>1. 뷰의 개요 ▶ View 클래스의 XML 속성[11/14]</vt:lpstr>
      <vt:lpstr>1. 뷰의 개요 ▶ View 클래스의 XML 속성[12/14]</vt:lpstr>
      <vt:lpstr>1. 뷰의 개요 ▶ View 클래스의 XML 속성[13/14]</vt:lpstr>
      <vt:lpstr>1. 뷰의 개요 ▶ View 클래스의 XML 속성[14/14]</vt:lpstr>
      <vt:lpstr>2. 기본 위젯 다루기 ▶ 텍스트뷰[1/2]</vt:lpstr>
      <vt:lpstr>2. 기본 위젯 다루기 ▶ 텍스트뷰[2/2]</vt:lpstr>
      <vt:lpstr>2. 기본 위젯 다루기 ▶ Java 코드로 XML 속성 설정[1/3]</vt:lpstr>
      <vt:lpstr>2. 기본 위젯 다루기 ▶ Java 코드로 XML 속성 설정[2/3]</vt:lpstr>
      <vt:lpstr>2. 기본 위젯 다루기 ▶ Java 코드로 XML 속성 설정[3/3]</vt:lpstr>
      <vt:lpstr>2. 기본 위젯 다루기 ▶ 버튼과 에디트텍스트[1/12]</vt:lpstr>
      <vt:lpstr>2. 기본 위젯 다루기 ▶ 버튼과 에디트텍스트[2/12]</vt:lpstr>
      <vt:lpstr>2. 기본 위젯 다루기 ▶ 버튼과 에디트텍스트[3/12]</vt:lpstr>
      <vt:lpstr>2. 기본 위젯 다루기 ▶ 버튼과 에디트텍스트[4/12]</vt:lpstr>
      <vt:lpstr>2. 기본 위젯 다루기 ▶ 버튼과 에디트텍스트[5/12]</vt:lpstr>
      <vt:lpstr>2. 기본 위젯 다루기 ▶ 버튼과 에디트텍스트[6/12]</vt:lpstr>
      <vt:lpstr>2. 기본 위젯 다루기 ▶ 버튼과 에디트텍스트[7/12]</vt:lpstr>
      <vt:lpstr>2. 기본 위젯 다루기 ▶ 버튼과 에디트텍스트[8/12]</vt:lpstr>
      <vt:lpstr>2. 기본 위젯 다루기 ▶ 버튼과 에디트텍스트[9/12]</vt:lpstr>
      <vt:lpstr>2. 기본 위젯 다루기 ▶ 버튼과 에디트텍스트[10/12]</vt:lpstr>
      <vt:lpstr>2. 기본 위젯 다루기 ▶ 버튼과 에디트텍스트[11/12]</vt:lpstr>
      <vt:lpstr>2. 기본 위젯 다루기 ▶ 버튼과 에디트텍스트[12/12]</vt:lpstr>
      <vt:lpstr>3. 기본 위젯 활용하기 ▶ 컴파운드버튼[1/4]</vt:lpstr>
      <vt:lpstr>3. 기본 위젯 활용하기 ▶ 컴파운드버튼[2/4]</vt:lpstr>
      <vt:lpstr>3. 기본 위젯 활용하기 ▶ 컴파운드버튼[3/4]</vt:lpstr>
      <vt:lpstr>3. 기본 위젯 활용하기 ▶ 컴파운드버튼[4/4]</vt:lpstr>
      <vt:lpstr>3. 기본 위젯 활용하기 ▶ 이미지뷰와 이미지버튼[1/11]</vt:lpstr>
      <vt:lpstr>3. 기본 위젯 활용하기 ▶ 이미지뷰와 이미지버튼[2/11]</vt:lpstr>
      <vt:lpstr>3. 기본 위젯 활용하기 ▶ 이미지뷰와 이미지버튼[3/11]</vt:lpstr>
      <vt:lpstr>3. 기본 위젯 활용하기 ▶ 이미지뷰와 이미지버튼[4/11]</vt:lpstr>
      <vt:lpstr>3. 기본 위젯 활용하기 ▶ 이미지뷰와 이미지버튼[5/11]</vt:lpstr>
      <vt:lpstr>3. 기본 위젯 활용하기 ▶ 이미지뷰와 이미지버튼[6/11]</vt:lpstr>
      <vt:lpstr>3. 기본 위젯 활용하기 ▶ 이미지뷰와 이미지버튼[7/11]</vt:lpstr>
      <vt:lpstr>3. 기본 위젯 활용하기 ▶ 이미지뷰와 이미지버튼[8/11]</vt:lpstr>
      <vt:lpstr>3. 기본 위젯 활용하기 ▶ 이미지뷰와 이미지버튼[9/11]</vt:lpstr>
      <vt:lpstr>3. 기본 위젯 활용하기 ▶ 이미지뷰와 이미지버튼[10/11]</vt:lpstr>
      <vt:lpstr>3. 기본 위젯 활용하기 ▶ 이미지뷰와 이미지버튼[11/11]</vt:lpstr>
      <vt:lpstr>05. 레이아웃 익히기</vt:lpstr>
      <vt:lpstr>PowerPoint 프레젠테이션</vt:lpstr>
      <vt:lpstr>PowerPoint 프레젠테이션</vt:lpstr>
      <vt:lpstr>1. 레이아웃 개요 ▶ 레이아웃 기본 개념[1/2]</vt:lpstr>
      <vt:lpstr>1. 레이아웃 개요 ▶ 레이아웃 기본 개념[2/2]</vt:lpstr>
      <vt:lpstr>1. 레이아웃 개요 ▶ 레이아웃의 종류</vt:lpstr>
      <vt:lpstr>2. 리니어레이아웃 ▶ 기본 리니어레이아웃 형태[1/7]</vt:lpstr>
      <vt:lpstr>2. 리니어레이아웃 ▶ 기본 리니어레이아웃 형태[2/7]</vt:lpstr>
      <vt:lpstr>2. 리니어레이아웃 ▶ 기본 리니어레이아웃 형태[3/7]</vt:lpstr>
      <vt:lpstr>2. 리니어레이아웃 ▶ 기본 리니어레이아웃 형태[4/7]</vt:lpstr>
      <vt:lpstr>2. 리니어레이아웃 ▶ 기본 리니어레이아웃 형태[5/7]</vt:lpstr>
      <vt:lpstr>2. 리니어레이아웃 ▶ 기본 리니어레이아웃 형태[6/7]</vt:lpstr>
      <vt:lpstr>2. 리니어레이아웃 ▶ 기본 리니어레이아웃 형태[7/7]</vt:lpstr>
      <vt:lpstr>2. 리니어레이아웃 ▶ 중복 리니어레이아웃 형태[1/5]</vt:lpstr>
      <vt:lpstr>2. 리니어레이아웃 ▶ 중복 리니어레이아웃 형태[2/5]</vt:lpstr>
      <vt:lpstr>2. 리니어레이아웃 ▶ 중복 리니어레이아웃 형태[3/5]</vt:lpstr>
      <vt:lpstr>2. 리니어레이아웃 ▶ 중복 리니어레이아웃 형태[4/5]</vt:lpstr>
      <vt:lpstr>2. 리니어레이아웃 ▶ 중복 리니어레이아웃 형태[5/5]</vt:lpstr>
      <vt:lpstr>2. 리니어레이아웃 ▶ Java 코드로 화면 만들기[1/5]</vt:lpstr>
      <vt:lpstr>2. 리니어레이아웃 ▶ Java 코드로 화면 만들기[2/5]</vt:lpstr>
      <vt:lpstr>2. 리니어레이아웃 ▶ Java 코드로 화면 만들기[3/5]</vt:lpstr>
      <vt:lpstr>2. 리니어레이아웃 ▶ Java 코드로 화면 만들기[4/5]</vt:lpstr>
      <vt:lpstr>2. 리니어레이아웃 ▶ Java 코드로 화면 만들기[5/5]</vt:lpstr>
      <vt:lpstr>3. 기타 레이아웃 ▶ 렐러티브레이아웃[1/6]</vt:lpstr>
      <vt:lpstr>3. 기타 레이아웃 ▶ 렐러티브레이아웃[2/6]</vt:lpstr>
      <vt:lpstr>3. 기타 레이아웃 ▶ 렐러티브레이아웃[3/6]</vt:lpstr>
      <vt:lpstr>3. 기타 레이아웃 ▶ 렐러티브레이아웃[4/6]</vt:lpstr>
      <vt:lpstr>3. 기타 레이아웃 ▶ 렐러티브레이아웃[5/6]</vt:lpstr>
      <vt:lpstr>3. 기타 레이아웃 ▶ 렐러티브레이아웃[6/6]</vt:lpstr>
      <vt:lpstr>3. 기타 레이아웃 ▶ 테이블레이아웃[1/8]</vt:lpstr>
      <vt:lpstr>3. 기타 레이아웃 ▶ 테이블레이아웃[2/8]</vt:lpstr>
      <vt:lpstr>3. 기타 레이아웃 ▶ 테이블레이아웃[3/8]</vt:lpstr>
      <vt:lpstr>3. 기타 레이아웃 ▶ 테이블레이아웃[4/8]</vt:lpstr>
      <vt:lpstr>3. 기타 레이아웃 ▶ 테이블레이아웃[5/8]</vt:lpstr>
      <vt:lpstr>3. 기타 레이아웃 ▶ 테이블레이아웃[6/8]</vt:lpstr>
      <vt:lpstr>3. 기타 레이아웃 ▶ 테이블레이아웃[7/8]</vt:lpstr>
      <vt:lpstr>3. 기타 레이아웃 ▶ 테이블레이아웃[8/8]</vt:lpstr>
      <vt:lpstr>3. 기타 레이아웃 ▶ 그리드레이아웃[1/4]</vt:lpstr>
      <vt:lpstr>3. 기타 레이아웃 ▶ 그리드레이아웃[2/4]</vt:lpstr>
      <vt:lpstr>3. 기타 레이아웃 ▶ 그리드레이아웃[3/4]</vt:lpstr>
      <vt:lpstr>3. 기타 레이아웃 ▶ 그리드레이아웃[4/4]</vt:lpstr>
      <vt:lpstr>3. 기타 레이아웃 ▶ 프레임레이아웃[1/3]</vt:lpstr>
      <vt:lpstr>3. 기타 레이아웃 ▶ 프레임레이아웃[2/3]</vt:lpstr>
      <vt:lpstr>3. 기타 레이아웃 ▶ 프레임레이아웃[3/3]</vt:lpstr>
      <vt:lpstr>06. 고급 위젯 다루기</vt:lpstr>
      <vt:lpstr>PowerPoint 프레젠테이션</vt:lpstr>
      <vt:lpstr>PowerPoint 프레젠테이션</vt:lpstr>
      <vt:lpstr>1. 고급 위젯 ▶ 날짜/시간 관련 위젯 [1/15]</vt:lpstr>
      <vt:lpstr>1. 고급 위젯 ▶ 날짜/시간 관련 위젯 [2/15]</vt:lpstr>
      <vt:lpstr>1. 고급 위젯 ▶ 날짜/시간 관련 위젯 [3/15]</vt:lpstr>
      <vt:lpstr>1. 고급 위젯 ▶ 날짜/시간 관련 위젯 [4/15]</vt:lpstr>
      <vt:lpstr>1. 고급 위젯 ▶ 날짜/시간 관련 위젯 [5/15]</vt:lpstr>
      <vt:lpstr>1. 고급 위젯 ▶ 날짜/시간 관련 위젯 [6/15]</vt:lpstr>
      <vt:lpstr>1. 고급 위젯 ▶ 날짜/시간 관련 위젯 [12/15]</vt:lpstr>
      <vt:lpstr>1. 고급 위젯 ▶ 날짜/시간 관련 위젯 [13/15]</vt:lpstr>
      <vt:lpstr>1. 고급 위젯 ▶ 날짜/시간 관련 위젯 [14/15]</vt:lpstr>
      <vt:lpstr>1. 고급 위젯 ▶ 날짜/시간 관련 위젯 [15/15]</vt:lpstr>
      <vt:lpstr>1. 고급 위젯 ▶ 기타 위젯[1/5]</vt:lpstr>
      <vt:lpstr>1. 고급 위젯 ▶ 기타 위젯[2/5]</vt:lpstr>
      <vt:lpstr>1. 고급 위젯 ▶ 기타 위젯[3/5]</vt:lpstr>
      <vt:lpstr>1. 고급 위젯 ▶ 기타 위젯[4/5]</vt:lpstr>
      <vt:lpstr>1. 고급 위젯 ▶ 기타 위젯[5/5]</vt:lpstr>
      <vt:lpstr>2. 뷰 컨테이너 ▶ 간단한 기능의 뷰 컨테이너[1/4]</vt:lpstr>
      <vt:lpstr>2. 뷰 컨테이너 ▶ 간단한 기능의 뷰 컨테이너[2/4]</vt:lpstr>
      <vt:lpstr>2. 뷰 컨테이너 ▶ 간단한 기능의 뷰 컨테이너[3/4]</vt:lpstr>
      <vt:lpstr>2. 뷰 컨테이너 ▶ 간단한 기능의 뷰 컨테이너[4/4]</vt:lpstr>
      <vt:lpstr>2. 뷰 컨테이너 ▶ 복잡한 기능의 뷰 컨테이너[1/28]</vt:lpstr>
      <vt:lpstr>2. 뷰 컨테이너 ▶ 복잡한 기능의 뷰 컨테이너[2/28]</vt:lpstr>
      <vt:lpstr>2. 뷰 컨테이너 ▶ 복잡한 기능의 뷰 컨테이너[3/28]</vt:lpstr>
      <vt:lpstr>2. 뷰 컨테이너 ▶ 복잡한 기능의 뷰 컨테이너[4/28]</vt:lpstr>
      <vt:lpstr>2. 뷰 컨테이너 ▶ 복잡한 기능의 뷰 컨테이너[5/28]</vt:lpstr>
      <vt:lpstr>2. 뷰 컨테이너 ▶ 복잡한 기능의 뷰 컨테이너[6/28]</vt:lpstr>
      <vt:lpstr>2. 뷰 컨테이너 ▶ 복잡한 기능의 뷰 컨테이너[7/28]</vt:lpstr>
      <vt:lpstr>2. 뷰 컨테이너 ▶ 복잡한 기능의 뷰 컨테이너[8/28]</vt:lpstr>
      <vt:lpstr>2. 뷰 컨테이너 ▶ 복잡한 기능의 뷰 컨테이너[9/28]</vt:lpstr>
      <vt:lpstr>2. 뷰 컨테이너 ▶ 복잡한 기능의 뷰 컨테이너[10/28]</vt:lpstr>
      <vt:lpstr>2. 뷰 컨테이너 ▶ 복잡한 기능의 뷰 컨테이너[11/28]</vt:lpstr>
      <vt:lpstr>2. 뷰 컨테이너 ▶ 복잡한 기능의 뷰 컨테이너[12/28]</vt:lpstr>
      <vt:lpstr>2. 뷰 컨테이너 ▶ 복잡한 기능의 뷰 컨테이너[13/28]</vt:lpstr>
      <vt:lpstr>2. 뷰 컨테이너 ▶ 복잡한 기능의 뷰 컨테이너[14/28]</vt:lpstr>
      <vt:lpstr>2. 뷰 컨테이너 ▶ 복잡한 기능의 뷰 컨테이너[15/28]</vt:lpstr>
      <vt:lpstr>2. 뷰 컨테이너 ▶ 복잡한 기능의 뷰 컨테이너[16/28]</vt:lpstr>
      <vt:lpstr>2. 뷰 컨테이너 ▶ 복잡한 기능의 뷰 컨테이너[17/28]</vt:lpstr>
      <vt:lpstr>2. 뷰 컨테이너 ▶ 복잡한 기능의 뷰 컨테이너[18/28]</vt:lpstr>
      <vt:lpstr>2. 뷰 컨테이너 ▶ 복잡한 기능의 뷰 컨테이너[19/28]</vt:lpstr>
      <vt:lpstr>2. 뷰 컨테이너 ▶ 복잡한 기능의 뷰 컨테이너[20/28]</vt:lpstr>
      <vt:lpstr>2. 뷰 컨테이너 ▶ 복잡한 기능의 뷰 컨테이너[21/28]</vt:lpstr>
      <vt:lpstr>2. 뷰 컨테이너 ▶ 복잡한 기능의 뷰 컨테이너[22/28]</vt:lpstr>
      <vt:lpstr>2. 뷰 컨테이너 ▶ 복잡한 기능의 뷰 컨테이너[23/28]</vt:lpstr>
      <vt:lpstr>2. 뷰 컨테이너 ▶ 복잡한 기능의 뷰 컨테이너[24/28]</vt:lpstr>
      <vt:lpstr>2. 뷰 컨테이너 ▶ 복잡한 기능의 뷰 컨테이너[25/28]</vt:lpstr>
      <vt:lpstr>2. 뷰 컨테이너 ▶ 복잡한 기능의 뷰 컨테이너[26/28]</vt:lpstr>
      <vt:lpstr>2. 뷰 컨테이너 ▶ 복잡한 기능의 뷰 컨테이너[27/28]</vt:lpstr>
      <vt:lpstr>2. 뷰 컨테이너 ▶ 복잡한 기능의 뷰 컨테이너[28/28]</vt:lpstr>
    </vt:vector>
  </TitlesOfParts>
  <Company>SereneVoyage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winter</dc:creator>
  <cp:lastModifiedBy>CEWINTER</cp:lastModifiedBy>
  <cp:revision>335</cp:revision>
  <dcterms:created xsi:type="dcterms:W3CDTF">2007-05-16T01:38:22Z</dcterms:created>
  <dcterms:modified xsi:type="dcterms:W3CDTF">2020-04-21T15:30:39Z</dcterms:modified>
</cp:coreProperties>
</file>